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6" r:id="rId1"/>
    <p:sldMasterId id="2147483660" r:id="rId2"/>
  </p:sldMasterIdLst>
  <p:notesMasterIdLst>
    <p:notesMasterId r:id="rId33"/>
  </p:notesMasterIdLst>
  <p:sldIdLst>
    <p:sldId id="261" r:id="rId3"/>
    <p:sldId id="1100" r:id="rId4"/>
    <p:sldId id="329" r:id="rId5"/>
    <p:sldId id="330" r:id="rId6"/>
    <p:sldId id="1101" r:id="rId7"/>
    <p:sldId id="1102" r:id="rId8"/>
    <p:sldId id="1103" r:id="rId9"/>
    <p:sldId id="1118" r:id="rId10"/>
    <p:sldId id="1119" r:id="rId11"/>
    <p:sldId id="1120" r:id="rId12"/>
    <p:sldId id="1104" r:id="rId13"/>
    <p:sldId id="1121" r:id="rId14"/>
    <p:sldId id="1122" r:id="rId15"/>
    <p:sldId id="1123" r:id="rId16"/>
    <p:sldId id="1124" r:id="rId17"/>
    <p:sldId id="1126" r:id="rId18"/>
    <p:sldId id="1125" r:id="rId19"/>
    <p:sldId id="1107" r:id="rId20"/>
    <p:sldId id="1129" r:id="rId21"/>
    <p:sldId id="1130" r:id="rId22"/>
    <p:sldId id="1108" r:id="rId23"/>
    <p:sldId id="1127" r:id="rId24"/>
    <p:sldId id="1128" r:id="rId25"/>
    <p:sldId id="1109" r:id="rId26"/>
    <p:sldId id="1110" r:id="rId27"/>
    <p:sldId id="1111" r:id="rId28"/>
    <p:sldId id="1112" r:id="rId29"/>
    <p:sldId id="1115" r:id="rId30"/>
    <p:sldId id="1116" r:id="rId31"/>
    <p:sldId id="111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FA8D5F-86FC-FF78-68DF-296C943650AC}" v="36" dt="2025-11-12T09:10:22.4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19" autoAdjust="0"/>
    <p:restoredTop sz="94660"/>
  </p:normalViewPr>
  <p:slideViewPr>
    <p:cSldViewPr snapToGrid="0">
      <p:cViewPr varScale="1">
        <p:scale>
          <a:sx n="82" d="100"/>
          <a:sy n="82" d="100"/>
        </p:scale>
        <p:origin x="63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file:///F:\Sleep-Staging\cfs_disease_analys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Sleep-Staging\cfs_disease_analysi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F:\Sleep-Staging\cfs_disease_analysi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Respiratory</a:t>
            </a:r>
            <a:r>
              <a:rPr lang="en-IN" baseline="0"/>
              <a:t> Disease count</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N"/>
        </a:p>
      </c:txPr>
    </c:title>
    <c:autoTitleDeleted val="0"/>
    <c:plotArea>
      <c:layout/>
      <c:barChart>
        <c:barDir val="col"/>
        <c:grouping val="clustered"/>
        <c:varyColors val="0"/>
        <c:ser>
          <c:idx val="0"/>
          <c:order val="0"/>
          <c:spPr>
            <a:solidFill>
              <a:schemeClr val="accent1"/>
            </a:solidFill>
            <a:ln>
              <a:noFill/>
            </a:ln>
            <a:effectLst/>
          </c:spPr>
          <c:invertIfNegative val="0"/>
          <c:cat>
            <c:strRef>
              <c:f>Sheet1!$F$20:$F$25</c:f>
              <c:strCache>
                <c:ptCount val="6"/>
                <c:pt idx="0">
                  <c:v>asthma</c:v>
                </c:pt>
                <c:pt idx="1">
                  <c:v>bronchitis</c:v>
                </c:pt>
                <c:pt idx="2">
                  <c:v>emphysema</c:v>
                </c:pt>
                <c:pt idx="3">
                  <c:v>hay fever</c:v>
                </c:pt>
                <c:pt idx="4">
                  <c:v>Pneumonia</c:v>
                </c:pt>
                <c:pt idx="5">
                  <c:v>Sinus disease</c:v>
                </c:pt>
              </c:strCache>
            </c:strRef>
          </c:cat>
          <c:val>
            <c:numRef>
              <c:f>Sheet1!$G$20:$G$25</c:f>
              <c:numCache>
                <c:formatCode>General</c:formatCode>
                <c:ptCount val="6"/>
                <c:pt idx="0">
                  <c:v>50</c:v>
                </c:pt>
                <c:pt idx="1">
                  <c:v>60</c:v>
                </c:pt>
                <c:pt idx="2">
                  <c:v>5</c:v>
                </c:pt>
                <c:pt idx="3">
                  <c:v>110</c:v>
                </c:pt>
                <c:pt idx="4">
                  <c:v>96</c:v>
                </c:pt>
                <c:pt idx="5">
                  <c:v>163</c:v>
                </c:pt>
              </c:numCache>
            </c:numRef>
          </c:val>
          <c:extLst>
            <c:ext xmlns:c16="http://schemas.microsoft.com/office/drawing/2014/chart" uri="{C3380CC4-5D6E-409C-BE32-E72D297353CC}">
              <c16:uniqueId val="{00000000-2621-49C4-B61C-418F2CB469B4}"/>
            </c:ext>
          </c:extLst>
        </c:ser>
        <c:dLbls>
          <c:showLegendKey val="0"/>
          <c:showVal val="0"/>
          <c:showCatName val="0"/>
          <c:showSerName val="0"/>
          <c:showPercent val="0"/>
          <c:showBubbleSize val="0"/>
        </c:dLbls>
        <c:gapWidth val="219"/>
        <c:overlap val="-27"/>
        <c:axId val="70741935"/>
        <c:axId val="70741455"/>
      </c:barChart>
      <c:catAx>
        <c:axId val="707419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741455"/>
        <c:crosses val="autoZero"/>
        <c:auto val="1"/>
        <c:lblAlgn val="ctr"/>
        <c:lblOffset val="100"/>
        <c:noMultiLvlLbl val="0"/>
      </c:catAx>
      <c:valAx>
        <c:axId val="707414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74193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IN"/>
              <a:t>Cardiovascular</a:t>
            </a:r>
            <a:r>
              <a:rPr lang="en-IN" baseline="0"/>
              <a:t> disease count</a:t>
            </a:r>
            <a:endParaRPr lang="en-IN"/>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en-IN"/>
        </a:p>
      </c:txPr>
    </c:title>
    <c:autoTitleDeleted val="0"/>
    <c:plotArea>
      <c:layout>
        <c:manualLayout>
          <c:layoutTarget val="inner"/>
          <c:xMode val="edge"/>
          <c:yMode val="edge"/>
          <c:x val="0.17060236220472441"/>
          <c:y val="0.19486111111111112"/>
          <c:w val="0.82555227471566051"/>
          <c:h val="0.43747193059200934"/>
        </c:manualLayout>
      </c:layout>
      <c:barChart>
        <c:barDir val="col"/>
        <c:grouping val="clustered"/>
        <c:varyColors val="0"/>
        <c:ser>
          <c:idx val="0"/>
          <c:order val="0"/>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cat>
            <c:strRef>
              <c:f>Sheet2!$D$4:$D$14</c:f>
              <c:strCache>
                <c:ptCount val="11"/>
                <c:pt idx="0">
                  <c:v>Myocardial infarction</c:v>
                </c:pt>
                <c:pt idx="1">
                  <c:v>angina</c:v>
                </c:pt>
                <c:pt idx="2">
                  <c:v>high BP</c:v>
                </c:pt>
                <c:pt idx="3">
                  <c:v>cardiovascular disease</c:v>
                </c:pt>
                <c:pt idx="4">
                  <c:v>high cholestrol</c:v>
                </c:pt>
                <c:pt idx="5">
                  <c:v>Congestive heart failure</c:v>
                </c:pt>
                <c:pt idx="6">
                  <c:v>irregular heartbeat</c:v>
                </c:pt>
                <c:pt idx="7">
                  <c:v>Peripheral artery disease</c:v>
                </c:pt>
                <c:pt idx="8">
                  <c:v>Stroke </c:v>
                </c:pt>
                <c:pt idx="9">
                  <c:v>TIA </c:v>
                </c:pt>
                <c:pt idx="10">
                  <c:v>Ischemia pattern</c:v>
                </c:pt>
              </c:strCache>
            </c:strRef>
          </c:cat>
          <c:val>
            <c:numRef>
              <c:f>Sheet2!$E$4:$E$14</c:f>
              <c:numCache>
                <c:formatCode>General</c:formatCode>
                <c:ptCount val="11"/>
                <c:pt idx="0">
                  <c:v>22</c:v>
                </c:pt>
                <c:pt idx="1">
                  <c:v>44</c:v>
                </c:pt>
                <c:pt idx="2">
                  <c:v>205</c:v>
                </c:pt>
                <c:pt idx="3">
                  <c:v>91</c:v>
                </c:pt>
                <c:pt idx="4">
                  <c:v>171</c:v>
                </c:pt>
                <c:pt idx="5">
                  <c:v>18</c:v>
                </c:pt>
                <c:pt idx="6">
                  <c:v>83</c:v>
                </c:pt>
                <c:pt idx="7">
                  <c:v>6</c:v>
                </c:pt>
                <c:pt idx="8">
                  <c:v>18</c:v>
                </c:pt>
                <c:pt idx="9">
                  <c:v>2</c:v>
                </c:pt>
                <c:pt idx="10">
                  <c:v>10</c:v>
                </c:pt>
              </c:numCache>
            </c:numRef>
          </c:val>
          <c:extLst>
            <c:ext xmlns:c16="http://schemas.microsoft.com/office/drawing/2014/chart" uri="{C3380CC4-5D6E-409C-BE32-E72D297353CC}">
              <c16:uniqueId val="{00000000-36C5-4690-AA27-EE1C858820D2}"/>
            </c:ext>
          </c:extLst>
        </c:ser>
        <c:dLbls>
          <c:showLegendKey val="0"/>
          <c:showVal val="0"/>
          <c:showCatName val="0"/>
          <c:showSerName val="0"/>
          <c:showPercent val="0"/>
          <c:showBubbleSize val="0"/>
        </c:dLbls>
        <c:gapWidth val="100"/>
        <c:overlap val="-24"/>
        <c:axId val="26295119"/>
        <c:axId val="26295599"/>
      </c:barChart>
      <c:catAx>
        <c:axId val="26295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26295599"/>
        <c:crosses val="autoZero"/>
        <c:auto val="1"/>
        <c:lblAlgn val="ctr"/>
        <c:lblOffset val="100"/>
        <c:noMultiLvlLbl val="0"/>
      </c:catAx>
      <c:valAx>
        <c:axId val="262955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26295119"/>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IN"/>
              <a:t>Cerebrovascular</a:t>
            </a:r>
            <a:r>
              <a:rPr lang="en-IN" baseline="0"/>
              <a:t> disease Count</a:t>
            </a:r>
            <a:endParaRPr lang="en-IN"/>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en-IN"/>
        </a:p>
      </c:txPr>
    </c:title>
    <c:autoTitleDeleted val="0"/>
    <c:plotArea>
      <c:layout/>
      <c:barChart>
        <c:barDir val="col"/>
        <c:grouping val="clustered"/>
        <c:varyColors val="0"/>
        <c:ser>
          <c:idx val="0"/>
          <c:order val="0"/>
          <c:spPr>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9525" cap="flat" cmpd="sng" algn="ctr">
              <a:solidFill>
                <a:schemeClr val="accent4">
                  <a:shade val="95000"/>
                </a:schemeClr>
              </a:solidFill>
              <a:round/>
            </a:ln>
            <a:effectLst/>
          </c:spPr>
          <c:invertIfNegative val="0"/>
          <c:cat>
            <c:strRef>
              <c:f>Sheet2!$B$21:$B$29</c:f>
              <c:strCache>
                <c:ptCount val="9"/>
                <c:pt idx="0">
                  <c:v>ADHD</c:v>
                </c:pt>
                <c:pt idx="1">
                  <c:v>anxiety</c:v>
                </c:pt>
                <c:pt idx="2">
                  <c:v>behavior disorder</c:v>
                </c:pt>
                <c:pt idx="3">
                  <c:v>depression</c:v>
                </c:pt>
                <c:pt idx="4">
                  <c:v>Multiple sclerosis</c:v>
                </c:pt>
                <c:pt idx="5">
                  <c:v>parkinson's disease</c:v>
                </c:pt>
                <c:pt idx="6">
                  <c:v>Tourette's syndrome</c:v>
                </c:pt>
                <c:pt idx="7">
                  <c:v>hypertension</c:v>
                </c:pt>
                <c:pt idx="8">
                  <c:v>cerbrovascular</c:v>
                </c:pt>
              </c:strCache>
            </c:strRef>
          </c:cat>
          <c:val>
            <c:numRef>
              <c:f>Sheet2!$C$21:$C$29</c:f>
              <c:numCache>
                <c:formatCode>General</c:formatCode>
                <c:ptCount val="9"/>
                <c:pt idx="0">
                  <c:v>23</c:v>
                </c:pt>
                <c:pt idx="1">
                  <c:v>60</c:v>
                </c:pt>
                <c:pt idx="2">
                  <c:v>12</c:v>
                </c:pt>
                <c:pt idx="3">
                  <c:v>120</c:v>
                </c:pt>
                <c:pt idx="4">
                  <c:v>4</c:v>
                </c:pt>
                <c:pt idx="5">
                  <c:v>1</c:v>
                </c:pt>
                <c:pt idx="6">
                  <c:v>2</c:v>
                </c:pt>
                <c:pt idx="7">
                  <c:v>219</c:v>
                </c:pt>
                <c:pt idx="8">
                  <c:v>21</c:v>
                </c:pt>
              </c:numCache>
            </c:numRef>
          </c:val>
          <c:extLst>
            <c:ext xmlns:c16="http://schemas.microsoft.com/office/drawing/2014/chart" uri="{C3380CC4-5D6E-409C-BE32-E72D297353CC}">
              <c16:uniqueId val="{00000000-4112-4F5F-9E4A-056F1932E967}"/>
            </c:ext>
          </c:extLst>
        </c:ser>
        <c:dLbls>
          <c:showLegendKey val="0"/>
          <c:showVal val="0"/>
          <c:showCatName val="0"/>
          <c:showSerName val="0"/>
          <c:showPercent val="0"/>
          <c:showBubbleSize val="0"/>
        </c:dLbls>
        <c:gapWidth val="100"/>
        <c:overlap val="-24"/>
        <c:axId val="1619421391"/>
        <c:axId val="1619422351"/>
      </c:barChart>
      <c:catAx>
        <c:axId val="16194213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619422351"/>
        <c:crosses val="autoZero"/>
        <c:auto val="1"/>
        <c:lblAlgn val="ctr"/>
        <c:lblOffset val="100"/>
        <c:noMultiLvlLbl val="0"/>
      </c:catAx>
      <c:valAx>
        <c:axId val="16194223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619421391"/>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Reversed" id="24">
  <a:schemeClr val="accent4"/>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684B3B-E091-4218-B734-7F09C964D9E9}" type="datetimeFigureOut">
              <a:rPr lang="en-IN" smtClean="0"/>
              <a:t>22-12-2025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A2D287-CFE8-45F7-B578-1940EAB6BD47}" type="slidenum">
              <a:rPr lang="en-IN" smtClean="0"/>
              <a:t>‹#›</a:t>
            </a:fld>
            <a:endParaRPr lang="en-IN"/>
          </a:p>
        </p:txBody>
      </p:sp>
    </p:spTree>
    <p:extLst>
      <p:ext uri="{BB962C8B-B14F-4D97-AF65-F5344CB8AC3E}">
        <p14:creationId xmlns:p14="http://schemas.microsoft.com/office/powerpoint/2010/main" val="1452116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r>
              <a:rPr lang="en-IN" dirty="0"/>
              <a:t>Cite the work that detects dementia, Parkinson’s using polysomnography data.. </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Calisto MT" panose="02040603050505030304" pitchFamily="18" charset="0"/>
              </a:rPr>
              <a:t>Early detection </a:t>
            </a:r>
            <a:r>
              <a:rPr lang="en-US" dirty="0">
                <a:latin typeface="Calisto MT" panose="02040603050505030304" pitchFamily="18" charset="0"/>
              </a:rPr>
              <a:t>through</a:t>
            </a:r>
            <a:r>
              <a:rPr lang="en-US" b="1" dirty="0">
                <a:latin typeface="Calisto MT" panose="02040603050505030304" pitchFamily="18" charset="0"/>
              </a:rPr>
              <a:t> sleep analysis </a:t>
            </a:r>
            <a:r>
              <a:rPr lang="en-US" dirty="0">
                <a:latin typeface="Calisto MT" panose="02040603050505030304" pitchFamily="18" charset="0"/>
              </a:rPr>
              <a:t>facilitates</a:t>
            </a:r>
            <a:r>
              <a:rPr lang="en-US" b="1" dirty="0">
                <a:latin typeface="Calisto MT" panose="02040603050505030304" pitchFamily="18" charset="0"/>
              </a:rPr>
              <a:t> timely interventions – of cardiovascular disease. Dementia ,Parkinson’s???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Calisto MT" panose="02040603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latin typeface="Calisto MT" panose="02040603050505030304" pitchFamily="18" charset="0"/>
              </a:rPr>
              <a:t>Introduction should align with disease risk prediction, which are the systems currently using </a:t>
            </a:r>
            <a:r>
              <a:rPr lang="en-IN" b="1" dirty="0" err="1">
                <a:latin typeface="Calisto MT" panose="02040603050505030304" pitchFamily="18" charset="0"/>
              </a:rPr>
              <a:t>polysomnograpy</a:t>
            </a:r>
            <a:r>
              <a:rPr lang="en-IN" b="1" dirty="0">
                <a:latin typeface="Calisto MT" panose="02040603050505030304" pitchFamily="18" charset="0"/>
              </a:rPr>
              <a:t> data and what are the limitations?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latin typeface="Calisto MT" panose="02040603050505030304" pitchFamily="18" charset="0"/>
              </a:rPr>
              <a:t>Corrections/Modifications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latin typeface="Calisto MT" panose="02040603050505030304" pitchFamily="18" charset="0"/>
              </a:rPr>
              <a:t>Problem with sleep in elderly?? Statistics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latin typeface="Calisto MT" panose="02040603050505030304" pitchFamily="18" charset="0"/>
              </a:rPr>
              <a:t>Relation of sleep with cardio vascular disease, any info from papers??give ref also </a:t>
            </a:r>
          </a:p>
          <a:p>
            <a:endParaRPr lang="en-IN" dirty="0"/>
          </a:p>
        </p:txBody>
      </p:sp>
      <p:sp>
        <p:nvSpPr>
          <p:cNvPr id="4" name="Slide Number Placeholder 3"/>
          <p:cNvSpPr>
            <a:spLocks noGrp="1"/>
          </p:cNvSpPr>
          <p:nvPr>
            <p:ph type="sldNum" sz="quarter" idx="5"/>
          </p:nvPr>
        </p:nvSpPr>
        <p:spPr/>
        <p:txBody>
          <a:bodyPr/>
          <a:lstStyle/>
          <a:p>
            <a:fld id="{18EE30E6-9EB3-46B3-B453-23E1904BDDC3}" type="slidenum">
              <a:rPr lang="en-IN" smtClean="0"/>
              <a:t>2</a:t>
            </a:fld>
            <a:endParaRPr lang="en-IN"/>
          </a:p>
        </p:txBody>
      </p:sp>
    </p:spTree>
    <p:extLst>
      <p:ext uri="{BB962C8B-B14F-4D97-AF65-F5344CB8AC3E}">
        <p14:creationId xmlns:p14="http://schemas.microsoft.com/office/powerpoint/2010/main" val="3512213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D8E5E-745C-407D-B425-C78EBF08DF96}"/>
              </a:ext>
            </a:extLst>
          </p:cNvPr>
          <p:cNvSpPr>
            <a:spLocks noGrp="1"/>
          </p:cNvSpPr>
          <p:nvPr>
            <p:ph type="ctrTitle"/>
          </p:nvPr>
        </p:nvSpPr>
        <p:spPr>
          <a:xfrm>
            <a:off x="571501" y="822960"/>
            <a:ext cx="6057899" cy="5015169"/>
          </a:xfrm>
        </p:spPr>
        <p:txBody>
          <a:bodyPr anchor="t">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D07A4D5-56F4-4287-B174-56C55B18FD68}"/>
              </a:ext>
            </a:extLst>
          </p:cNvPr>
          <p:cNvSpPr>
            <a:spLocks noGrp="1"/>
          </p:cNvSpPr>
          <p:nvPr>
            <p:ph type="subTitle" idx="1"/>
          </p:nvPr>
        </p:nvSpPr>
        <p:spPr>
          <a:xfrm>
            <a:off x="8109113" y="3003642"/>
            <a:ext cx="3522199" cy="2900274"/>
          </a:xfrm>
        </p:spPr>
        <p:txBody>
          <a:bodyPr anchor="b">
            <a:normAutofit/>
          </a:bodyPr>
          <a:lstStyle>
            <a:lvl1pPr marL="0" indent="0" algn="l">
              <a:lnSpc>
                <a:spcPct val="130000"/>
              </a:lnSpc>
              <a:buNone/>
              <a:defRPr sz="1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AEB9C19-FEE0-4852-B181-14A0DD77F40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1127DDF-01B7-463C-82BC-BBF429618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B2056A-C3EE-4809-B1F3-1CEEEA266F7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9" name="Straight Connector 8">
            <a:extLst>
              <a:ext uri="{FF2B5EF4-FFF2-40B4-BE49-F238E27FC236}">
                <a16:creationId xmlns:a16="http://schemas.microsoft.com/office/drawing/2014/main" id="{A240FCEE-B6E2-46D0-9BB0-F45F79545E9D}"/>
              </a:ext>
            </a:extLst>
          </p:cNvPr>
          <p:cNvCxnSpPr>
            <a:cxnSpLocks/>
          </p:cNvCxnSpPr>
          <p:nvPr/>
        </p:nvCxnSpPr>
        <p:spPr>
          <a:xfrm flipH="1">
            <a:off x="571501"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BD2FB83-3783-4477-80B5-DA5BF10BAF57}"/>
              </a:ext>
            </a:extLst>
          </p:cNvPr>
          <p:cNvCxnSpPr>
            <a:cxnSpLocks/>
          </p:cNvCxnSpPr>
          <p:nvPr/>
        </p:nvCxnSpPr>
        <p:spPr>
          <a:xfrm>
            <a:off x="7742482"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83EA203-71D5-49C0-9626-FFA8E46787B0}"/>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14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99A0A-70FC-426A-8B3B-60FAF9806EB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EF47EC6-9753-4ABC-BB66-64CCC8BA0808}"/>
              </a:ext>
            </a:extLst>
          </p:cNvPr>
          <p:cNvSpPr>
            <a:spLocks noGrp="1"/>
          </p:cNvSpPr>
          <p:nvPr>
            <p:ph type="body" orient="vert" idx="1"/>
          </p:nvPr>
        </p:nvSpPr>
        <p:spPr>
          <a:xfrm>
            <a:off x="571499" y="2036363"/>
            <a:ext cx="11059811" cy="38707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8884D9F-DC99-4B4C-98CF-178BBBB7664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A7A6840-AC0B-4260-8368-08E0A22D22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A5DAB8-EC07-4CCF-96EA-5D8ACDAE6E4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0438F1AC-9961-4786-A189-20863DD97F68}"/>
              </a:ext>
            </a:extLst>
          </p:cNvPr>
          <p:cNvCxnSpPr>
            <a:cxnSpLocks/>
          </p:cNvCxnSpPr>
          <p:nvPr/>
        </p:nvCxnSpPr>
        <p:spPr>
          <a:xfrm flipH="1">
            <a:off x="571500" y="1780979"/>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0290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75F678-EC03-4845-A51B-C90FA6A15491}"/>
              </a:ext>
            </a:extLst>
          </p:cNvPr>
          <p:cNvSpPr>
            <a:spLocks noGrp="1"/>
          </p:cNvSpPr>
          <p:nvPr>
            <p:ph type="title" orient="vert"/>
          </p:nvPr>
        </p:nvSpPr>
        <p:spPr>
          <a:xfrm>
            <a:off x="9177953" y="797251"/>
            <a:ext cx="2483929" cy="528378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4A8B4D-A39F-4528-975A-9C84BEE778DF}"/>
              </a:ext>
            </a:extLst>
          </p:cNvPr>
          <p:cNvSpPr>
            <a:spLocks noGrp="1"/>
          </p:cNvSpPr>
          <p:nvPr>
            <p:ph type="body" orient="vert" idx="1"/>
          </p:nvPr>
        </p:nvSpPr>
        <p:spPr>
          <a:xfrm>
            <a:off x="566094" y="797251"/>
            <a:ext cx="8101072" cy="52837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5E4A23-6984-4AD1-A51D-600EDC26354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9273E28-C341-49CC-BAAB-0C0D19821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26D54A-8E86-4026-8DD0-5B0979BB8C7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1CB05DA4-DF32-4D7A-9E4D-36309C90C5BB}"/>
              </a:ext>
            </a:extLst>
          </p:cNvPr>
          <p:cNvCxnSpPr>
            <a:cxnSpLocks/>
          </p:cNvCxnSpPr>
          <p:nvPr/>
        </p:nvCxnSpPr>
        <p:spPr>
          <a:xfrm flipH="1">
            <a:off x="566094" y="57711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7CC7262-4997-41E4-976D-BA82E148280F}"/>
              </a:ext>
            </a:extLst>
          </p:cNvPr>
          <p:cNvCxnSpPr>
            <a:cxnSpLocks/>
          </p:cNvCxnSpPr>
          <p:nvPr/>
        </p:nvCxnSpPr>
        <p:spPr>
          <a:xfrm flipV="1">
            <a:off x="8875226" y="571500"/>
            <a:ext cx="0" cy="57114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F5063B5-E478-4C41-AD40-49A39AE07429}"/>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4547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1756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CFECE9-D645-0540-9DA0-AEC7DA1A781C}"/>
              </a:ext>
            </a:extLst>
          </p:cNvPr>
          <p:cNvSpPr>
            <a:spLocks noGrp="1"/>
          </p:cNvSpPr>
          <p:nvPr>
            <p:ph idx="1"/>
          </p:nvPr>
        </p:nvSpPr>
        <p:spPr>
          <a:xfrm>
            <a:off x="571499" y="1137256"/>
            <a:ext cx="11209376" cy="4908082"/>
          </a:xfrm>
        </p:spPr>
        <p:txBody>
          <a:bodyPr/>
          <a:lstStyle>
            <a:lvl1pPr>
              <a:defRPr>
                <a:latin typeface="Georgia" panose="02040502050405020303" pitchFamily="18" charset="0"/>
              </a:defRPr>
            </a:lvl1pPr>
            <a:lvl2pPr>
              <a:defRPr>
                <a:latin typeface="Georgia" panose="02040502050405020303" pitchFamily="18" charset="0"/>
              </a:defRPr>
            </a:lvl2pPr>
            <a:lvl3pPr>
              <a:defRPr>
                <a:latin typeface="Georgia" panose="02040502050405020303" pitchFamily="18" charset="0"/>
              </a:defRPr>
            </a:lvl3pPr>
            <a:lvl4pPr>
              <a:defRPr>
                <a:latin typeface="Georgia" panose="02040502050405020303" pitchFamily="18" charset="0"/>
              </a:defRPr>
            </a:lvl4pPr>
            <a:lvl5pPr>
              <a:defRPr>
                <a:latin typeface="Georgia" panose="02040502050405020303" pitchFamily="18"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itle 1">
            <a:extLst>
              <a:ext uri="{FF2B5EF4-FFF2-40B4-BE49-F238E27FC236}">
                <a16:creationId xmlns:a16="http://schemas.microsoft.com/office/drawing/2014/main" id="{9FB4E98A-97D9-4526-9E90-BA541F5B53B0}"/>
              </a:ext>
            </a:extLst>
          </p:cNvPr>
          <p:cNvSpPr>
            <a:spLocks noGrp="1"/>
          </p:cNvSpPr>
          <p:nvPr>
            <p:ph type="title" hasCustomPrompt="1"/>
          </p:nvPr>
        </p:nvSpPr>
        <p:spPr>
          <a:xfrm>
            <a:off x="571499" y="348662"/>
            <a:ext cx="11209376" cy="464000"/>
          </a:xfrm>
        </p:spPr>
        <p:txBody>
          <a:bodyPr>
            <a:noAutofit/>
          </a:bodyPr>
          <a:lstStyle>
            <a:lvl1pPr>
              <a:defRPr sz="3200" b="0">
                <a:solidFill>
                  <a:srgbClr val="A4123F"/>
                </a:solidFill>
                <a:latin typeface="Georgia" panose="02040502050405020303" pitchFamily="18" charset="0"/>
              </a:defRPr>
            </a:lvl1pPr>
          </a:lstStyle>
          <a:p>
            <a:r>
              <a:rPr lang="en-US"/>
              <a:t>Click Here To Edit Title</a:t>
            </a:r>
            <a:endParaRPr lang="en-IN"/>
          </a:p>
        </p:txBody>
      </p:sp>
      <p:pic>
        <p:nvPicPr>
          <p:cNvPr id="8" name="Picture 7">
            <a:extLst>
              <a:ext uri="{FF2B5EF4-FFF2-40B4-BE49-F238E27FC236}">
                <a16:creationId xmlns:a16="http://schemas.microsoft.com/office/drawing/2014/main" id="{140DA784-0993-4F43-BA98-733CB6486E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489" y="6369932"/>
            <a:ext cx="12218977" cy="521007"/>
          </a:xfrm>
          <a:prstGeom prst="rect">
            <a:avLst/>
          </a:prstGeom>
        </p:spPr>
      </p:pic>
      <p:pic>
        <p:nvPicPr>
          <p:cNvPr id="6" name="Picture 5">
            <a:extLst>
              <a:ext uri="{FF2B5EF4-FFF2-40B4-BE49-F238E27FC236}">
                <a16:creationId xmlns:a16="http://schemas.microsoft.com/office/drawing/2014/main" id="{D5D41DD4-A5E8-4552-814D-0D80AF0F22E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26134" y="6490361"/>
            <a:ext cx="1781941" cy="314840"/>
          </a:xfrm>
          <a:prstGeom prst="rect">
            <a:avLst/>
          </a:prstGeom>
        </p:spPr>
      </p:pic>
    </p:spTree>
    <p:extLst>
      <p:ext uri="{BB962C8B-B14F-4D97-AF65-F5344CB8AC3E}">
        <p14:creationId xmlns:p14="http://schemas.microsoft.com/office/powerpoint/2010/main" val="387529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B2ED8-7F53-4C03-A740-493E5079849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5611087-99A9-4100-B5F7-520880DE322E}"/>
              </a:ext>
            </a:extLst>
          </p:cNvPr>
          <p:cNvSpPr>
            <a:spLocks noGrp="1"/>
          </p:cNvSpPr>
          <p:nvPr>
            <p:ph idx="1"/>
          </p:nvPr>
        </p:nvSpPr>
        <p:spPr>
          <a:xfrm>
            <a:off x="571499" y="2075688"/>
            <a:ext cx="11059811" cy="3910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7B4B20-1A65-4A26-B11E-6095083A164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B0D52D3-E985-4FEB-89B9-57C754711C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A751A-C72D-47C1-A7A6-E8510A40CE9A}"/>
              </a:ext>
            </a:extLst>
          </p:cNvPr>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19626095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3832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40DA784-0993-4F43-BA98-733CB6486E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353456"/>
            <a:ext cx="12218977" cy="521007"/>
          </a:xfrm>
          <a:prstGeom prst="rect">
            <a:avLst/>
          </a:prstGeom>
        </p:spPr>
      </p:pic>
      <p:sp>
        <p:nvSpPr>
          <p:cNvPr id="3" name="Content Placeholder 2">
            <a:extLst>
              <a:ext uri="{FF2B5EF4-FFF2-40B4-BE49-F238E27FC236}">
                <a16:creationId xmlns:a16="http://schemas.microsoft.com/office/drawing/2014/main" id="{0ECFECE9-D645-0540-9DA0-AEC7DA1A781C}"/>
              </a:ext>
            </a:extLst>
          </p:cNvPr>
          <p:cNvSpPr>
            <a:spLocks noGrp="1"/>
          </p:cNvSpPr>
          <p:nvPr>
            <p:ph idx="1"/>
          </p:nvPr>
        </p:nvSpPr>
        <p:spPr>
          <a:xfrm>
            <a:off x="571499" y="1137256"/>
            <a:ext cx="11209376" cy="4908082"/>
          </a:xfrm>
        </p:spPr>
        <p:txBody>
          <a:bodyPr/>
          <a:lstStyle>
            <a:lvl1pPr>
              <a:defRPr>
                <a:latin typeface="Georgia" panose="02040502050405020303" pitchFamily="18" charset="0"/>
              </a:defRPr>
            </a:lvl1pPr>
            <a:lvl2pPr>
              <a:defRPr>
                <a:latin typeface="Georgia" panose="02040502050405020303" pitchFamily="18" charset="0"/>
              </a:defRPr>
            </a:lvl2pPr>
            <a:lvl3pPr>
              <a:defRPr>
                <a:latin typeface="Georgia" panose="02040502050405020303" pitchFamily="18" charset="0"/>
              </a:defRPr>
            </a:lvl3pPr>
            <a:lvl4pPr>
              <a:defRPr>
                <a:latin typeface="Georgia" panose="02040502050405020303" pitchFamily="18" charset="0"/>
              </a:defRPr>
            </a:lvl4pPr>
            <a:lvl5pPr>
              <a:defRPr>
                <a:latin typeface="Georgia" panose="02040502050405020303" pitchFamily="18"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itle 1">
            <a:extLst>
              <a:ext uri="{FF2B5EF4-FFF2-40B4-BE49-F238E27FC236}">
                <a16:creationId xmlns:a16="http://schemas.microsoft.com/office/drawing/2014/main" id="{9FB4E98A-97D9-4526-9E90-BA541F5B53B0}"/>
              </a:ext>
            </a:extLst>
          </p:cNvPr>
          <p:cNvSpPr>
            <a:spLocks noGrp="1"/>
          </p:cNvSpPr>
          <p:nvPr>
            <p:ph type="title" hasCustomPrompt="1"/>
          </p:nvPr>
        </p:nvSpPr>
        <p:spPr>
          <a:xfrm>
            <a:off x="571499" y="348662"/>
            <a:ext cx="11209376" cy="464000"/>
          </a:xfrm>
        </p:spPr>
        <p:txBody>
          <a:bodyPr>
            <a:noAutofit/>
          </a:bodyPr>
          <a:lstStyle>
            <a:lvl1pPr>
              <a:defRPr sz="3200" b="0">
                <a:solidFill>
                  <a:srgbClr val="A4123F"/>
                </a:solidFill>
                <a:latin typeface="Georgia" panose="02040502050405020303" pitchFamily="18" charset="0"/>
              </a:defRPr>
            </a:lvl1pPr>
          </a:lstStyle>
          <a:p>
            <a:r>
              <a:rPr lang="en-US"/>
              <a:t>Click Here To Edit Title</a:t>
            </a:r>
            <a:endParaRPr lang="en-IN"/>
          </a:p>
        </p:txBody>
      </p:sp>
      <p:pic>
        <p:nvPicPr>
          <p:cNvPr id="6" name="Picture 5">
            <a:extLst>
              <a:ext uri="{FF2B5EF4-FFF2-40B4-BE49-F238E27FC236}">
                <a16:creationId xmlns:a16="http://schemas.microsoft.com/office/drawing/2014/main" id="{D5D41DD4-A5E8-4552-814D-0D80AF0F22E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26134" y="6490361"/>
            <a:ext cx="1781941" cy="314840"/>
          </a:xfrm>
          <a:prstGeom prst="rect">
            <a:avLst/>
          </a:prstGeom>
        </p:spPr>
      </p:pic>
      <p:sp>
        <p:nvSpPr>
          <p:cNvPr id="4" name="Slide Number Placeholder 6">
            <a:extLst>
              <a:ext uri="{FF2B5EF4-FFF2-40B4-BE49-F238E27FC236}">
                <a16:creationId xmlns:a16="http://schemas.microsoft.com/office/drawing/2014/main" id="{44B71D63-CC8F-7D5C-C54F-0439C001EC47}"/>
              </a:ext>
            </a:extLst>
          </p:cNvPr>
          <p:cNvSpPr>
            <a:spLocks noGrp="1"/>
          </p:cNvSpPr>
          <p:nvPr>
            <p:ph type="sldNum" sz="quarter" idx="12"/>
          </p:nvPr>
        </p:nvSpPr>
        <p:spPr>
          <a:xfrm>
            <a:off x="0" y="6525814"/>
            <a:ext cx="571499" cy="365125"/>
          </a:xfrm>
        </p:spPr>
        <p:txBody>
          <a:bodyPr/>
          <a:lstStyle>
            <a:lvl1pPr algn="l">
              <a:defRPr sz="1600" b="1">
                <a:solidFill>
                  <a:schemeClr val="bg1"/>
                </a:solidFill>
              </a:defRPr>
            </a:lvl1pPr>
          </a:lstStyle>
          <a:p>
            <a:fld id="{330EA680-D336-4FF7-8B7A-9848BB0A1C32}" type="slidenum">
              <a:rPr lang="en-US" smtClean="0"/>
              <a:pPr/>
              <a:t>‹#›</a:t>
            </a:fld>
            <a:endParaRPr lang="en-US"/>
          </a:p>
        </p:txBody>
      </p:sp>
      <p:sp>
        <p:nvSpPr>
          <p:cNvPr id="2" name="Slide Number Placeholder 6">
            <a:extLst>
              <a:ext uri="{FF2B5EF4-FFF2-40B4-BE49-F238E27FC236}">
                <a16:creationId xmlns:a16="http://schemas.microsoft.com/office/drawing/2014/main" id="{03E60720-4643-2A6C-4283-9BD3505F1DFE}"/>
              </a:ext>
            </a:extLst>
          </p:cNvPr>
          <p:cNvSpPr txBox="1">
            <a:spLocks/>
          </p:cNvSpPr>
          <p:nvPr userDrawn="1"/>
        </p:nvSpPr>
        <p:spPr>
          <a:xfrm>
            <a:off x="401263" y="6525813"/>
            <a:ext cx="1587335" cy="365125"/>
          </a:xfrm>
          <a:prstGeom prst="rect">
            <a:avLst/>
          </a:prstGeom>
        </p:spPr>
        <p:txBody>
          <a:bodyPr vert="horz" lIns="91440" tIns="45720" rIns="91440" bIns="45720" rtlCol="0" anchor="ctr"/>
          <a:lstStyle>
            <a:defPPr>
              <a:defRPr lang="en-US"/>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226262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1F78-07BF-45A9-92D4-E4E0A1E88D7A}"/>
              </a:ext>
            </a:extLst>
          </p:cNvPr>
          <p:cNvSpPr>
            <a:spLocks noGrp="1"/>
          </p:cNvSpPr>
          <p:nvPr>
            <p:ph type="title"/>
          </p:nvPr>
        </p:nvSpPr>
        <p:spPr>
          <a:xfrm>
            <a:off x="571500" y="914255"/>
            <a:ext cx="6867115" cy="5009471"/>
          </a:xfrm>
        </p:spPr>
        <p:txBody>
          <a:bodyPr anchor="b">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CC2A83-A380-4828-BC68-C065C8BC5AD5}"/>
              </a:ext>
            </a:extLst>
          </p:cNvPr>
          <p:cNvSpPr>
            <a:spLocks noGrp="1"/>
          </p:cNvSpPr>
          <p:nvPr>
            <p:ph type="body" idx="1"/>
          </p:nvPr>
        </p:nvSpPr>
        <p:spPr>
          <a:xfrm>
            <a:off x="9239817" y="914399"/>
            <a:ext cx="2370268" cy="2670273"/>
          </a:xfrm>
        </p:spPr>
        <p:txBody>
          <a:bodyPr anchor="t">
            <a:normAutofit/>
          </a:bodyPr>
          <a:lstStyle>
            <a:lvl1pPr marL="0" indent="0">
              <a:lnSpc>
                <a:spcPct val="130000"/>
              </a:lnSpc>
              <a:buNone/>
              <a:defRPr sz="14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F92B2F-8804-4195-A779-F5C67C25CBB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5099C26-4411-4833-A917-A45E62D56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8C7C7-F862-434D-A87A-DECE9FD2E1E9}"/>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A40BAA4B-C4C0-40C1-8DC8-B4E2F8A68E12}"/>
              </a:ext>
            </a:extLst>
          </p:cNvPr>
          <p:cNvCxnSpPr>
            <a:cxnSpLocks/>
          </p:cNvCxnSpPr>
          <p:nvPr/>
        </p:nvCxnSpPr>
        <p:spPr>
          <a:xfrm>
            <a:off x="8872625"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C0A2259-2540-4B32-A999-2B46A6790E3D}"/>
              </a:ext>
            </a:extLst>
          </p:cNvPr>
          <p:cNvCxnSpPr>
            <a:cxnSpLocks/>
          </p:cNvCxnSpPr>
          <p:nvPr/>
        </p:nvCxnSpPr>
        <p:spPr>
          <a:xfrm flipH="1">
            <a:off x="566094"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CEFB0ED-3F76-4403-AD0B-E738DD9D8CB6}"/>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6208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BD5F-CF53-4DD5-B8C5-27BBA2BB8860}"/>
              </a:ext>
            </a:extLst>
          </p:cNvPr>
          <p:cNvSpPr>
            <a:spLocks noGrp="1"/>
          </p:cNvSpPr>
          <p:nvPr>
            <p:ph type="title"/>
          </p:nvPr>
        </p:nvSpPr>
        <p:spPr>
          <a:xfrm>
            <a:off x="571500" y="709684"/>
            <a:ext cx="11049000" cy="1057160"/>
          </a:xfrm>
        </p:spPr>
        <p:txBody>
          <a:bodyPr anchor="ct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76C2E1-5D5E-409F-BEE8-F48CE86F55C9}"/>
              </a:ext>
            </a:extLst>
          </p:cNvPr>
          <p:cNvSpPr>
            <a:spLocks noGrp="1"/>
          </p:cNvSpPr>
          <p:nvPr>
            <p:ph sz="half" idx="1"/>
          </p:nvPr>
        </p:nvSpPr>
        <p:spPr>
          <a:xfrm>
            <a:off x="579447" y="2074990"/>
            <a:ext cx="5181600" cy="41019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FBBF823-1BFB-4CF0-BAF4-D660C8F1AFC0}"/>
              </a:ext>
            </a:extLst>
          </p:cNvPr>
          <p:cNvSpPr>
            <a:spLocks noGrp="1"/>
          </p:cNvSpPr>
          <p:nvPr>
            <p:ph sz="half" idx="2"/>
          </p:nvPr>
        </p:nvSpPr>
        <p:spPr>
          <a:xfrm>
            <a:off x="6447082" y="2074990"/>
            <a:ext cx="5181600" cy="41019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6FF816E-EE02-44A4-8B81-B324ECFD74D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134D9E4-A693-44D2-A3E8-E3AABC905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4F669F-4B8E-415D-A9BF-AD451F452C6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11" name="Straight Connector 10">
            <a:extLst>
              <a:ext uri="{FF2B5EF4-FFF2-40B4-BE49-F238E27FC236}">
                <a16:creationId xmlns:a16="http://schemas.microsoft.com/office/drawing/2014/main" id="{720AF959-FCDC-4B92-9324-06A06C0D56F2}"/>
              </a:ext>
            </a:extLst>
          </p:cNvPr>
          <p:cNvCxnSpPr>
            <a:cxnSpLocks/>
          </p:cNvCxnSpPr>
          <p:nvPr/>
        </p:nvCxnSpPr>
        <p:spPr>
          <a:xfrm flipV="1">
            <a:off x="6101405" y="1883336"/>
            <a:ext cx="0" cy="43996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007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F85E5-82C4-4BAE-B2B0-A078ABD6C69C}"/>
              </a:ext>
            </a:extLst>
          </p:cNvPr>
          <p:cNvSpPr>
            <a:spLocks noGrp="1"/>
          </p:cNvSpPr>
          <p:nvPr>
            <p:ph type="title"/>
          </p:nvPr>
        </p:nvSpPr>
        <p:spPr>
          <a:xfrm>
            <a:off x="583469" y="699118"/>
            <a:ext cx="11025062" cy="1063601"/>
          </a:xfrm>
        </p:spPr>
        <p:txBody>
          <a:bodyPr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12D15C7-F445-40F7-88F6-FD6526269CD7}"/>
              </a:ext>
            </a:extLst>
          </p:cNvPr>
          <p:cNvSpPr>
            <a:spLocks noGrp="1"/>
          </p:cNvSpPr>
          <p:nvPr>
            <p:ph type="body" idx="1"/>
          </p:nvPr>
        </p:nvSpPr>
        <p:spPr>
          <a:xfrm>
            <a:off x="583468" y="2022883"/>
            <a:ext cx="5230469" cy="564079"/>
          </a:xfrm>
        </p:spPr>
        <p:txBody>
          <a:bodyPr anchor="ctr">
            <a:norm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652C35-AA8E-4154-8A78-7DE9590E1F38}"/>
              </a:ext>
            </a:extLst>
          </p:cNvPr>
          <p:cNvSpPr>
            <a:spLocks noGrp="1"/>
          </p:cNvSpPr>
          <p:nvPr>
            <p:ph sz="half" idx="2"/>
          </p:nvPr>
        </p:nvSpPr>
        <p:spPr>
          <a:xfrm>
            <a:off x="583469" y="2866031"/>
            <a:ext cx="5157787" cy="32276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557EAC6-567C-4A4A-BB10-57EC14B97DDF}"/>
              </a:ext>
            </a:extLst>
          </p:cNvPr>
          <p:cNvSpPr>
            <a:spLocks noGrp="1"/>
          </p:cNvSpPr>
          <p:nvPr>
            <p:ph type="body" sz="quarter" idx="3"/>
          </p:nvPr>
        </p:nvSpPr>
        <p:spPr>
          <a:xfrm>
            <a:off x="6441470" y="2022883"/>
            <a:ext cx="5183188" cy="564080"/>
          </a:xfrm>
        </p:spPr>
        <p:txBody>
          <a:bodyPr anchor="ctr">
            <a:norm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9A083F-AD60-4437-B32A-44035D78AF63}"/>
              </a:ext>
            </a:extLst>
          </p:cNvPr>
          <p:cNvSpPr>
            <a:spLocks noGrp="1"/>
          </p:cNvSpPr>
          <p:nvPr>
            <p:ph sz="quarter" idx="4"/>
          </p:nvPr>
        </p:nvSpPr>
        <p:spPr>
          <a:xfrm>
            <a:off x="6441470" y="2866031"/>
            <a:ext cx="5183188" cy="32276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DBF86F-3266-4551-B680-06F401FFE665}"/>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755B38FE-80F9-4582-B2E1-B067C288DE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7BEF32-F637-47A1-9ED3-AFC4F79F3739}"/>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11" name="Straight Connector 10">
            <a:extLst>
              <a:ext uri="{FF2B5EF4-FFF2-40B4-BE49-F238E27FC236}">
                <a16:creationId xmlns:a16="http://schemas.microsoft.com/office/drawing/2014/main" id="{E0C508D4-7C99-4B8D-BCDE-F0001BD345D9}"/>
              </a:ext>
            </a:extLst>
          </p:cNvPr>
          <p:cNvCxnSpPr>
            <a:cxnSpLocks/>
          </p:cNvCxnSpPr>
          <p:nvPr/>
        </p:nvCxnSpPr>
        <p:spPr>
          <a:xfrm flipV="1">
            <a:off x="6101405" y="1883336"/>
            <a:ext cx="0" cy="43996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9BF61B-7951-48F4-982B-9401A483FFBF}"/>
              </a:ext>
            </a:extLst>
          </p:cNvPr>
          <p:cNvCxnSpPr>
            <a:cxnSpLocks/>
          </p:cNvCxnSpPr>
          <p:nvPr/>
        </p:nvCxnSpPr>
        <p:spPr>
          <a:xfrm flipH="1">
            <a:off x="577485" y="273859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563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A94CB-6BE5-4B9E-B0A6-54F83B201A64}"/>
              </a:ext>
            </a:extLst>
          </p:cNvPr>
          <p:cNvSpPr>
            <a:spLocks noGrp="1"/>
          </p:cNvSpPr>
          <p:nvPr>
            <p:ph type="title"/>
          </p:nvPr>
        </p:nvSpPr>
        <p:spPr>
          <a:xfrm>
            <a:off x="571500" y="717452"/>
            <a:ext cx="11049000" cy="1161836"/>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75E8643C-1A5D-4F23-B0D7-5B46F5E456B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C1A3394-78CC-43B0-9762-5E826F8BBF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347F0A-1980-4E13-AB22-AE3B8AA4405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4E9D858B-8A9C-4235-B151-81C99A3D20D2}"/>
              </a:ext>
            </a:extLst>
          </p:cNvPr>
          <p:cNvCxnSpPr>
            <a:cxnSpLocks/>
          </p:cNvCxnSpPr>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6C7798B-3ECB-4076-8955-A82116BB0D25}"/>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883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C61D85-3E72-406F-AB26-B4ED94918442}"/>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499C831E-4321-467E-9090-C89C48CF2F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8A9556-B3D8-4403-835F-11AE2D4098E9}"/>
              </a:ext>
            </a:extLst>
          </p:cNvPr>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3579863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0AA48-D521-423D-B185-6490EF57B935}"/>
              </a:ext>
            </a:extLst>
          </p:cNvPr>
          <p:cNvSpPr>
            <a:spLocks noGrp="1"/>
          </p:cNvSpPr>
          <p:nvPr>
            <p:ph type="title"/>
          </p:nvPr>
        </p:nvSpPr>
        <p:spPr>
          <a:xfrm>
            <a:off x="572201" y="810344"/>
            <a:ext cx="3478084" cy="1408062"/>
          </a:xfr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B64E6DD-DDD2-4ED6-B8A9-A8B6D7656549}"/>
              </a:ext>
            </a:extLst>
          </p:cNvPr>
          <p:cNvSpPr>
            <a:spLocks noGrp="1"/>
          </p:cNvSpPr>
          <p:nvPr>
            <p:ph idx="1"/>
          </p:nvPr>
        </p:nvSpPr>
        <p:spPr>
          <a:xfrm>
            <a:off x="4919809" y="931232"/>
            <a:ext cx="6700679" cy="507936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A3F08F5E-AD33-4ACF-84C9-78B0FF6BE3AC}"/>
              </a:ext>
            </a:extLst>
          </p:cNvPr>
          <p:cNvSpPr>
            <a:spLocks noGrp="1"/>
          </p:cNvSpPr>
          <p:nvPr>
            <p:ph type="body" sz="half" idx="2"/>
          </p:nvPr>
        </p:nvSpPr>
        <p:spPr>
          <a:xfrm>
            <a:off x="571500" y="2578608"/>
            <a:ext cx="3478783" cy="34172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D7604E-7DD4-4497-B325-74F899E8ACC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F02BEED-A8F6-4256-9539-4434694AA1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EA1AA6-EE0B-48FD-A7DE-6CEE6A8C7DE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8" name="Straight Connector 7">
            <a:extLst>
              <a:ext uri="{FF2B5EF4-FFF2-40B4-BE49-F238E27FC236}">
                <a16:creationId xmlns:a16="http://schemas.microsoft.com/office/drawing/2014/main" id="{B3F35B32-9A23-4805-94A6-96826D202139}"/>
              </a:ext>
            </a:extLst>
          </p:cNvPr>
          <p:cNvCxnSpPr>
            <a:cxnSpLocks/>
          </p:cNvCxnSpPr>
          <p:nvPr/>
        </p:nvCxnSpPr>
        <p:spPr>
          <a:xfrm flipH="1">
            <a:off x="571500"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62BA7DA-3944-40D4-91CD-40CA24DBB79B}"/>
              </a:ext>
            </a:extLst>
          </p:cNvPr>
          <p:cNvCxnSpPr>
            <a:cxnSpLocks/>
          </p:cNvCxnSpPr>
          <p:nvPr/>
        </p:nvCxnSpPr>
        <p:spPr>
          <a:xfrm flipV="1">
            <a:off x="4419601"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EA0B78-39E7-4039-B8BE-4F425688C6DF}"/>
              </a:ext>
            </a:extLst>
          </p:cNvPr>
          <p:cNvCxnSpPr>
            <a:cxnSpLocks/>
          </p:cNvCxnSpPr>
          <p:nvPr/>
        </p:nvCxnSpPr>
        <p:spPr>
          <a:xfrm flipH="1">
            <a:off x="571501" y="2406845"/>
            <a:ext cx="3848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D68B99C-0744-42EE-9713-AB0CEC3F5D85}"/>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456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12732-5D39-4B30-A499-D51BABC882EF}"/>
              </a:ext>
            </a:extLst>
          </p:cNvPr>
          <p:cNvSpPr>
            <a:spLocks noGrp="1"/>
          </p:cNvSpPr>
          <p:nvPr>
            <p:ph type="title"/>
          </p:nvPr>
        </p:nvSpPr>
        <p:spPr>
          <a:xfrm>
            <a:off x="571499" y="802204"/>
            <a:ext cx="3478787" cy="1408062"/>
          </a:xfr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23AF5AEC-77BC-4A52-8A56-C6479CA6A29D}"/>
              </a:ext>
            </a:extLst>
          </p:cNvPr>
          <p:cNvSpPr>
            <a:spLocks noGrp="1"/>
          </p:cNvSpPr>
          <p:nvPr>
            <p:ph type="pic" idx="1"/>
          </p:nvPr>
        </p:nvSpPr>
        <p:spPr>
          <a:xfrm>
            <a:off x="4723467" y="847384"/>
            <a:ext cx="6907844" cy="521681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60A9240-8762-4C7D-AF22-A844CB2EC871}"/>
              </a:ext>
            </a:extLst>
          </p:cNvPr>
          <p:cNvSpPr>
            <a:spLocks noGrp="1"/>
          </p:cNvSpPr>
          <p:nvPr>
            <p:ph type="body" sz="half" idx="2"/>
          </p:nvPr>
        </p:nvSpPr>
        <p:spPr>
          <a:xfrm>
            <a:off x="571498" y="2574906"/>
            <a:ext cx="3478787" cy="343571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995685-E45D-4E74-8B78-D3B8E85C434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21FCBA3-0FF5-47C2-901A-645F6185D2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030381-5320-46AD-A0B9-7C04B3E5A202}"/>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8" name="Straight Connector 7">
            <a:extLst>
              <a:ext uri="{FF2B5EF4-FFF2-40B4-BE49-F238E27FC236}">
                <a16:creationId xmlns:a16="http://schemas.microsoft.com/office/drawing/2014/main" id="{5357A432-D933-402A-8657-216EE20450EE}"/>
              </a:ext>
            </a:extLst>
          </p:cNvPr>
          <p:cNvCxnSpPr>
            <a:cxnSpLocks/>
          </p:cNvCxnSpPr>
          <p:nvPr/>
        </p:nvCxnSpPr>
        <p:spPr>
          <a:xfrm flipH="1">
            <a:off x="571500"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B1E0F3-D71B-436F-A10B-B6EA7125F684}"/>
              </a:ext>
            </a:extLst>
          </p:cNvPr>
          <p:cNvCxnSpPr>
            <a:cxnSpLocks/>
          </p:cNvCxnSpPr>
          <p:nvPr/>
        </p:nvCxnSpPr>
        <p:spPr>
          <a:xfrm flipV="1">
            <a:off x="4419601"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DEE64F5-2B48-4A2E-BA5E-1D37F1A7C9A3}"/>
              </a:ext>
            </a:extLst>
          </p:cNvPr>
          <p:cNvCxnSpPr>
            <a:cxnSpLocks/>
          </p:cNvCxnSpPr>
          <p:nvPr/>
        </p:nvCxnSpPr>
        <p:spPr>
          <a:xfrm flipH="1">
            <a:off x="571501" y="2406845"/>
            <a:ext cx="3848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9BF9AA-A2C8-4233-B597-EB11C6D6A0E0}"/>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363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E1467D-9ED1-4211-A71E-41C91C755C9D}"/>
              </a:ext>
            </a:extLst>
          </p:cNvPr>
          <p:cNvSpPr>
            <a:spLocks noGrp="1"/>
          </p:cNvSpPr>
          <p:nvPr>
            <p:ph type="title"/>
          </p:nvPr>
        </p:nvSpPr>
        <p:spPr>
          <a:xfrm>
            <a:off x="571500" y="689289"/>
            <a:ext cx="11049000" cy="10841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F8A6A1-C9C7-4FDF-B4DA-1E86B6A355F8}"/>
              </a:ext>
            </a:extLst>
          </p:cNvPr>
          <p:cNvSpPr>
            <a:spLocks noGrp="1"/>
          </p:cNvSpPr>
          <p:nvPr>
            <p:ph type="body" idx="1"/>
          </p:nvPr>
        </p:nvSpPr>
        <p:spPr>
          <a:xfrm>
            <a:off x="571499" y="2075688"/>
            <a:ext cx="11059811" cy="38180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AACC44A-C635-4CD0-90E9-D9503AF4CCF2}"/>
              </a:ext>
            </a:extLst>
          </p:cNvPr>
          <p:cNvSpPr>
            <a:spLocks noGrp="1"/>
          </p:cNvSpPr>
          <p:nvPr>
            <p:ph type="dt" sz="half" idx="2"/>
          </p:nvPr>
        </p:nvSpPr>
        <p:spPr>
          <a:xfrm>
            <a:off x="8036732" y="6397103"/>
            <a:ext cx="3091928" cy="365125"/>
          </a:xfrm>
          <a:prstGeom prst="rect">
            <a:avLst/>
          </a:prstGeom>
        </p:spPr>
        <p:txBody>
          <a:bodyPr vert="horz" lIns="91440" tIns="45720" rIns="91440" bIns="45720" rtlCol="0" anchor="ctr"/>
          <a:lstStyle>
            <a:lvl1pPr algn="r">
              <a:defRPr sz="800" cap="all" spc="200" baseline="0">
                <a:solidFill>
                  <a:schemeClr val="tx1"/>
                </a:solidFill>
              </a:defRPr>
            </a:lvl1pPr>
          </a:lstStyle>
          <a:p>
            <a:endParaRPr lang="en-US"/>
          </a:p>
        </p:txBody>
      </p:sp>
      <p:sp>
        <p:nvSpPr>
          <p:cNvPr id="5" name="Footer Placeholder 4">
            <a:extLst>
              <a:ext uri="{FF2B5EF4-FFF2-40B4-BE49-F238E27FC236}">
                <a16:creationId xmlns:a16="http://schemas.microsoft.com/office/drawing/2014/main" id="{58ABF682-1A47-492C-81E3-9DB0A50ECB1F}"/>
              </a:ext>
            </a:extLst>
          </p:cNvPr>
          <p:cNvSpPr>
            <a:spLocks noGrp="1"/>
          </p:cNvSpPr>
          <p:nvPr>
            <p:ph type="ftr" sz="quarter" idx="3"/>
          </p:nvPr>
        </p:nvSpPr>
        <p:spPr>
          <a:xfrm>
            <a:off x="475782" y="6397103"/>
            <a:ext cx="4114800" cy="365125"/>
          </a:xfrm>
          <a:prstGeom prst="rect">
            <a:avLst/>
          </a:prstGeom>
        </p:spPr>
        <p:txBody>
          <a:bodyPr vert="horz" lIns="91440" tIns="45720" rIns="91440" bIns="45720" rtlCol="0" anchor="ctr"/>
          <a:lstStyle>
            <a:lvl1pPr algn="l">
              <a:defRPr sz="800" cap="all" spc="2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CCC814B-9105-44ED-98A9-D326B2E2605C}"/>
              </a:ext>
            </a:extLst>
          </p:cNvPr>
          <p:cNvSpPr>
            <a:spLocks noGrp="1"/>
          </p:cNvSpPr>
          <p:nvPr>
            <p:ph type="sldNum" sz="quarter" idx="4"/>
          </p:nvPr>
        </p:nvSpPr>
        <p:spPr>
          <a:xfrm>
            <a:off x="11024553" y="6397103"/>
            <a:ext cx="700775" cy="365125"/>
          </a:xfrm>
          <a:prstGeom prst="rect">
            <a:avLst/>
          </a:prstGeom>
        </p:spPr>
        <p:txBody>
          <a:bodyPr vert="horz" lIns="91440" tIns="45720" rIns="91440" bIns="45720" rtlCol="0" anchor="ctr"/>
          <a:lstStyle>
            <a:lvl1pPr algn="r">
              <a:defRPr sz="800">
                <a:solidFill>
                  <a:schemeClr val="tx1"/>
                </a:solidFill>
              </a:defRPr>
            </a:lvl1pPr>
          </a:lstStyle>
          <a:p>
            <a:fld id="{5EEB83C2-341F-4C28-A243-1C56DDDA54D3}" type="slidenum">
              <a:rPr lang="en-US" smtClean="0"/>
              <a:t>‹#›</a:t>
            </a:fld>
            <a:endParaRPr lang="en-US"/>
          </a:p>
        </p:txBody>
      </p:sp>
      <p:cxnSp>
        <p:nvCxnSpPr>
          <p:cNvPr id="20" name="Straight Connector 19">
            <a:extLst>
              <a:ext uri="{FF2B5EF4-FFF2-40B4-BE49-F238E27FC236}">
                <a16:creationId xmlns:a16="http://schemas.microsoft.com/office/drawing/2014/main" id="{A6814345-41DE-42C5-8657-66C1417DF81A}"/>
              </a:ext>
            </a:extLst>
          </p:cNvPr>
          <p:cNvCxnSpPr>
            <a:cxnSpLocks/>
          </p:cNvCxnSpPr>
          <p:nvPr/>
        </p:nvCxnSpPr>
        <p:spPr>
          <a:xfrm flipH="1">
            <a:off x="566094" y="6286347"/>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68E419-3727-4F5E-8840-AF149B33B0B7}"/>
              </a:ext>
            </a:extLst>
          </p:cNvPr>
          <p:cNvCxnSpPr>
            <a:cxnSpLocks/>
          </p:cNvCxnSpPr>
          <p:nvPr/>
        </p:nvCxnSpPr>
        <p:spPr>
          <a:xfrm flipH="1">
            <a:off x="577485" y="1883336"/>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519B6EC-D7AE-452F-8D0C-D11BD3377F3E}"/>
              </a:ext>
            </a:extLst>
          </p:cNvPr>
          <p:cNvCxnSpPr>
            <a:cxnSpLocks/>
          </p:cNvCxnSpPr>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067970"/>
      </p:ext>
    </p:extLst>
  </p:cSld>
  <p:clrMap bg1="lt1" tx1="dk1" bg2="lt2" tx2="dk2" accent1="accent1" accent2="accent2" accent3="accent3" accent4="accent4" accent5="accent5" accent6="accent6" hlink="hlink" folHlink="folHlink"/>
  <p:sldLayoutIdLst>
    <p:sldLayoutId id="2147483687"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ftr="0"/>
  <p:txStyles>
    <p:titleStyle>
      <a:lvl1pPr algn="l" defTabSz="914400" rtl="0" eaLnBrk="1" latinLnBrk="0" hangingPunct="1">
        <a:lnSpc>
          <a:spcPct val="90000"/>
        </a:lnSpc>
        <a:spcBef>
          <a:spcPct val="0"/>
        </a:spcBef>
        <a:buNone/>
        <a:defRPr sz="4000" kern="1200" spc="-100" baseline="0">
          <a:solidFill>
            <a:schemeClr val="tx1"/>
          </a:solidFill>
          <a:latin typeface="Batang" panose="02030600000101010101" pitchFamily="18" charset="-127"/>
          <a:ea typeface="Batang" panose="02030600000101010101" pitchFamily="18" charset="-127"/>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SzPct val="8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SzPct val="80000"/>
        <a:buFont typeface="Avenir Next LT Pro Light" panose="020B03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2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6.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C7025E-4863-6F49-AD01-8A5B65B0890F}"/>
              </a:ext>
            </a:extLst>
          </p:cNvPr>
          <p:cNvSpPr/>
          <p:nvPr/>
        </p:nvSpPr>
        <p:spPr>
          <a:xfrm>
            <a:off x="0" y="0"/>
            <a:ext cx="12191999" cy="6858000"/>
          </a:xfrm>
          <a:prstGeom prst="rect">
            <a:avLst/>
          </a:prstGeom>
          <a:solidFill>
            <a:srgbClr val="B81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350">
                <a:solidFill>
                  <a:prstClr val="white"/>
                </a:solidFill>
                <a:latin typeface="Calibri" panose="020F0502020204030204"/>
              </a:rPr>
              <a:t> </a:t>
            </a:r>
          </a:p>
        </p:txBody>
      </p:sp>
      <p:pic>
        <p:nvPicPr>
          <p:cNvPr id="7" name="Picture 6" descr="A picture containing drawing&#10;&#10;Description automatically generated">
            <a:extLst>
              <a:ext uri="{FF2B5EF4-FFF2-40B4-BE49-F238E27FC236}">
                <a16:creationId xmlns:a16="http://schemas.microsoft.com/office/drawing/2014/main" id="{80288CD4-7B52-C244-BAD4-BFF7D9DCE675}"/>
              </a:ext>
            </a:extLst>
          </p:cNvPr>
          <p:cNvPicPr>
            <a:picLocks noChangeAspect="1"/>
          </p:cNvPicPr>
          <p:nvPr/>
        </p:nvPicPr>
        <p:blipFill>
          <a:blip r:embed="rId2"/>
          <a:stretch>
            <a:fillRect/>
          </a:stretch>
        </p:blipFill>
        <p:spPr>
          <a:xfrm>
            <a:off x="1001154" y="2576466"/>
            <a:ext cx="3443174" cy="1104899"/>
          </a:xfrm>
          <a:prstGeom prst="rect">
            <a:avLst/>
          </a:prstGeom>
        </p:spPr>
      </p:pic>
      <p:cxnSp>
        <p:nvCxnSpPr>
          <p:cNvPr id="3" name="Straight Connector 2">
            <a:extLst>
              <a:ext uri="{FF2B5EF4-FFF2-40B4-BE49-F238E27FC236}">
                <a16:creationId xmlns:a16="http://schemas.microsoft.com/office/drawing/2014/main" id="{4BA58083-EF1A-427F-9030-DC289843A2BF}"/>
              </a:ext>
            </a:extLst>
          </p:cNvPr>
          <p:cNvCxnSpPr>
            <a:cxnSpLocks/>
          </p:cNvCxnSpPr>
          <p:nvPr/>
        </p:nvCxnSpPr>
        <p:spPr>
          <a:xfrm>
            <a:off x="4335124" y="2310508"/>
            <a:ext cx="0" cy="1636813"/>
          </a:xfrm>
          <a:prstGeom prst="line">
            <a:avLst/>
          </a:prstGeom>
          <a:ln>
            <a:solidFill>
              <a:srgbClr val="FFC000"/>
            </a:solidFill>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4FF19762-9449-7F8E-ED51-CE92E43F0E91}"/>
              </a:ext>
            </a:extLst>
          </p:cNvPr>
          <p:cNvSpPr txBox="1"/>
          <p:nvPr/>
        </p:nvSpPr>
        <p:spPr>
          <a:xfrm>
            <a:off x="4496862" y="1496906"/>
            <a:ext cx="7242626" cy="2800767"/>
          </a:xfrm>
          <a:prstGeom prst="rect">
            <a:avLst/>
          </a:prstGeom>
          <a:noFill/>
        </p:spPr>
        <p:txBody>
          <a:bodyPr wrap="square" lIns="91440" tIns="45720" rIns="91440" bIns="45720" rtlCol="0" anchor="t">
            <a:spAutoFit/>
          </a:bodyPr>
          <a:lstStyle/>
          <a:p>
            <a:pPr algn="ctr" defTabSz="457200"/>
            <a:r>
              <a:rPr lang="en-GB" sz="4400" b="1" dirty="0">
                <a:solidFill>
                  <a:schemeClr val="bg1"/>
                </a:solidFill>
                <a:latin typeface="Segoe UI"/>
                <a:cs typeface="Segoe UI"/>
              </a:rPr>
              <a:t>A Lightweight Health Risk Analysis System for the Elderly using Polysomnography Data</a:t>
            </a:r>
            <a:endParaRPr lang="en-US" sz="4000" b="1" dirty="0">
              <a:solidFill>
                <a:schemeClr val="bg1"/>
              </a:solidFill>
              <a:latin typeface="Georgia" panose="02040502050405020303" pitchFamily="18" charset="0"/>
            </a:endParaRPr>
          </a:p>
        </p:txBody>
      </p:sp>
      <p:sp>
        <p:nvSpPr>
          <p:cNvPr id="4" name="TextBox 3">
            <a:extLst>
              <a:ext uri="{FF2B5EF4-FFF2-40B4-BE49-F238E27FC236}">
                <a16:creationId xmlns:a16="http://schemas.microsoft.com/office/drawing/2014/main" id="{9F92AFA7-A803-1602-35C8-C21ED8130634}"/>
              </a:ext>
            </a:extLst>
          </p:cNvPr>
          <p:cNvSpPr txBox="1"/>
          <p:nvPr/>
        </p:nvSpPr>
        <p:spPr>
          <a:xfrm>
            <a:off x="7606714" y="5794578"/>
            <a:ext cx="4420445" cy="646331"/>
          </a:xfrm>
          <a:prstGeom prst="rect">
            <a:avLst/>
          </a:prstGeom>
          <a:noFill/>
        </p:spPr>
        <p:txBody>
          <a:bodyPr wrap="square" lIns="91440" tIns="45720" rIns="91440" bIns="45720" rtlCol="0" anchor="t">
            <a:spAutoFit/>
          </a:bodyPr>
          <a:lstStyle/>
          <a:p>
            <a:r>
              <a:rPr lang="en-US" dirty="0" err="1">
                <a:solidFill>
                  <a:schemeClr val="bg1"/>
                </a:solidFill>
                <a:latin typeface="Times New Roman" panose="02020603050405020304" pitchFamily="18" charset="0"/>
                <a:cs typeface="Times New Roman" panose="02020603050405020304" pitchFamily="18" charset="0"/>
              </a:rPr>
              <a:t>Anuvind</a:t>
            </a:r>
            <a:r>
              <a:rPr lang="en-US" dirty="0">
                <a:solidFill>
                  <a:schemeClr val="bg1"/>
                </a:solidFill>
                <a:latin typeface="Times New Roman" panose="02020603050405020304" pitchFamily="18" charset="0"/>
                <a:cs typeface="Times New Roman" panose="02020603050405020304" pitchFamily="18" charset="0"/>
              </a:rPr>
              <a:t> MP (AM.EN.U4AIE22010)</a:t>
            </a:r>
            <a:endParaRPr lang="en-IN"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R S Harish Kumar (AM.EN.U4AIE22042)</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7B1EF1F-2300-829E-6E9B-9FE25D611E45}"/>
              </a:ext>
            </a:extLst>
          </p:cNvPr>
          <p:cNvSpPr txBox="1"/>
          <p:nvPr/>
        </p:nvSpPr>
        <p:spPr>
          <a:xfrm>
            <a:off x="6095999" y="4714763"/>
            <a:ext cx="4044353" cy="646331"/>
          </a:xfrm>
          <a:prstGeom prst="rect">
            <a:avLst/>
          </a:prstGeom>
          <a:noFill/>
        </p:spPr>
        <p:txBody>
          <a:bodyPr wrap="square" lIns="91440" tIns="45720" rIns="91440" bIns="45720" rtlCol="0" anchor="t">
            <a:spAutoFit/>
          </a:bodyPr>
          <a:lstStyle/>
          <a:p>
            <a:r>
              <a:rPr lang="en-IN" dirty="0">
                <a:solidFill>
                  <a:schemeClr val="bg1"/>
                </a:solidFill>
                <a:latin typeface="Times New Roman" panose="02020603050405020304" pitchFamily="18" charset="0"/>
                <a:cs typeface="Times New Roman" panose="02020603050405020304" pitchFamily="18" charset="0"/>
              </a:rPr>
              <a:t>Guided by,</a:t>
            </a:r>
          </a:p>
          <a:p>
            <a:r>
              <a:rPr lang="en-IN" dirty="0">
                <a:solidFill>
                  <a:schemeClr val="bg1"/>
                </a:solidFill>
                <a:latin typeface="Times New Roman" panose="02020603050405020304" pitchFamily="18" charset="0"/>
                <a:cs typeface="Times New Roman" panose="02020603050405020304" pitchFamily="18" charset="0"/>
              </a:rPr>
              <a:t>		Geetha Lekshmi V . </a:t>
            </a:r>
          </a:p>
        </p:txBody>
      </p:sp>
    </p:spTree>
    <p:extLst>
      <p:ext uri="{BB962C8B-B14F-4D97-AF65-F5344CB8AC3E}">
        <p14:creationId xmlns:p14="http://schemas.microsoft.com/office/powerpoint/2010/main" val="3005922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77D93-A1D9-DDDB-DA8F-12371417668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74F670-9078-EB3C-D4D0-C7D933BDDEAC}"/>
              </a:ext>
            </a:extLst>
          </p:cNvPr>
          <p:cNvSpPr>
            <a:spLocks noGrp="1"/>
          </p:cNvSpPr>
          <p:nvPr>
            <p:ph idx="1"/>
          </p:nvPr>
        </p:nvSpPr>
        <p:spPr>
          <a:xfrm>
            <a:off x="571499" y="1137256"/>
            <a:ext cx="11209376" cy="1232720"/>
          </a:xfrm>
        </p:spPr>
        <p:txBody>
          <a:bodyPr>
            <a:normAutofit/>
          </a:bodyPr>
          <a:lstStyle/>
          <a:p>
            <a:pPr marL="0" indent="0">
              <a:buNone/>
            </a:pPr>
            <a:r>
              <a:rPr lang="en-US" sz="2000" b="1" dirty="0"/>
              <a:t>Disease Selection Criteria:</a:t>
            </a:r>
            <a:r>
              <a:rPr lang="en-US" sz="2000" dirty="0"/>
              <a:t> Selected conditions represent high-prevalence comorbidities in elderly populations, validated through clinical expert consultation to ensure relevance for health monitoring.</a:t>
            </a:r>
            <a:endParaRPr lang="en-AE" sz="2400" dirty="0"/>
          </a:p>
        </p:txBody>
      </p:sp>
      <p:sp>
        <p:nvSpPr>
          <p:cNvPr id="3" name="Title 2">
            <a:extLst>
              <a:ext uri="{FF2B5EF4-FFF2-40B4-BE49-F238E27FC236}">
                <a16:creationId xmlns:a16="http://schemas.microsoft.com/office/drawing/2014/main" id="{7ABDF962-A2B3-A019-AABD-5C53E37E56AB}"/>
              </a:ext>
            </a:extLst>
          </p:cNvPr>
          <p:cNvSpPr>
            <a:spLocks noGrp="1"/>
          </p:cNvSpPr>
          <p:nvPr>
            <p:ph type="title"/>
          </p:nvPr>
        </p:nvSpPr>
        <p:spPr/>
        <p:txBody>
          <a:bodyPr/>
          <a:lstStyle/>
          <a:p>
            <a:r>
              <a:rPr lang="en-GB" b="1" dirty="0"/>
              <a:t>Dataset Description</a:t>
            </a:r>
            <a:endParaRPr lang="en-AE" b="1" dirty="0"/>
          </a:p>
        </p:txBody>
      </p:sp>
      <p:sp>
        <p:nvSpPr>
          <p:cNvPr id="4" name="Slide Number Placeholder 3">
            <a:extLst>
              <a:ext uri="{FF2B5EF4-FFF2-40B4-BE49-F238E27FC236}">
                <a16:creationId xmlns:a16="http://schemas.microsoft.com/office/drawing/2014/main" id="{C8820E0B-BB0E-D82B-1957-92A4EA3A371C}"/>
              </a:ext>
            </a:extLst>
          </p:cNvPr>
          <p:cNvSpPr>
            <a:spLocks noGrp="1"/>
          </p:cNvSpPr>
          <p:nvPr>
            <p:ph type="sldNum" sz="quarter" idx="12"/>
          </p:nvPr>
        </p:nvSpPr>
        <p:spPr/>
        <p:txBody>
          <a:bodyPr/>
          <a:lstStyle/>
          <a:p>
            <a:fld id="{330EA680-D336-4FF7-8B7A-9848BB0A1C32}" type="slidenum">
              <a:rPr lang="en-US" smtClean="0"/>
              <a:pPr/>
              <a:t>10</a:t>
            </a:fld>
            <a:endParaRPr lang="en-US"/>
          </a:p>
        </p:txBody>
      </p:sp>
      <p:graphicFrame>
        <p:nvGraphicFramePr>
          <p:cNvPr id="6" name="Chart 5">
            <a:extLst>
              <a:ext uri="{FF2B5EF4-FFF2-40B4-BE49-F238E27FC236}">
                <a16:creationId xmlns:a16="http://schemas.microsoft.com/office/drawing/2014/main" id="{66E1DEBD-B422-0E68-C20E-1058944D0AEE}"/>
              </a:ext>
            </a:extLst>
          </p:cNvPr>
          <p:cNvGraphicFramePr>
            <a:graphicFrameLocks/>
          </p:cNvGraphicFramePr>
          <p:nvPr>
            <p:extLst>
              <p:ext uri="{D42A27DB-BD31-4B8C-83A1-F6EECF244321}">
                <p14:modId xmlns:p14="http://schemas.microsoft.com/office/powerpoint/2010/main" val="4073116207"/>
              </p:ext>
            </p:extLst>
          </p:nvPr>
        </p:nvGraphicFramePr>
        <p:xfrm>
          <a:off x="4167673" y="2449285"/>
          <a:ext cx="3856653" cy="228133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65ECEC96-9130-7B32-A578-DBF37A391E98}"/>
              </a:ext>
            </a:extLst>
          </p:cNvPr>
          <p:cNvGraphicFramePr>
            <a:graphicFrameLocks/>
          </p:cNvGraphicFramePr>
          <p:nvPr>
            <p:extLst>
              <p:ext uri="{D42A27DB-BD31-4B8C-83A1-F6EECF244321}">
                <p14:modId xmlns:p14="http://schemas.microsoft.com/office/powerpoint/2010/main" val="671812269"/>
              </p:ext>
            </p:extLst>
          </p:nvPr>
        </p:nvGraphicFramePr>
        <p:xfrm>
          <a:off x="0" y="2369977"/>
          <a:ext cx="4167673" cy="259852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A67276C9-836D-99DA-7CB2-BA9FB429BB33}"/>
              </a:ext>
            </a:extLst>
          </p:cNvPr>
          <p:cNvGraphicFramePr>
            <a:graphicFrameLocks/>
          </p:cNvGraphicFramePr>
          <p:nvPr>
            <p:extLst>
              <p:ext uri="{D42A27DB-BD31-4B8C-83A1-F6EECF244321}">
                <p14:modId xmlns:p14="http://schemas.microsoft.com/office/powerpoint/2010/main" val="169898318"/>
              </p:ext>
            </p:extLst>
          </p:nvPr>
        </p:nvGraphicFramePr>
        <p:xfrm>
          <a:off x="7791060" y="2449284"/>
          <a:ext cx="4400940" cy="2598523"/>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a:extLst>
              <a:ext uri="{FF2B5EF4-FFF2-40B4-BE49-F238E27FC236}">
                <a16:creationId xmlns:a16="http://schemas.microsoft.com/office/drawing/2014/main" id="{9CC16037-F65F-E2EF-F5AC-E69FD597FB5F}"/>
              </a:ext>
            </a:extLst>
          </p:cNvPr>
          <p:cNvSpPr txBox="1"/>
          <p:nvPr/>
        </p:nvSpPr>
        <p:spPr>
          <a:xfrm>
            <a:off x="769097" y="5477839"/>
            <a:ext cx="10814179" cy="369332"/>
          </a:xfrm>
          <a:prstGeom prst="rect">
            <a:avLst/>
          </a:prstGeom>
          <a:solidFill>
            <a:schemeClr val="accent5">
              <a:lumMod val="20000"/>
              <a:lumOff val="80000"/>
            </a:schemeClr>
          </a:solidFill>
        </p:spPr>
        <p:txBody>
          <a:bodyPr wrap="square" rtlCol="0">
            <a:spAutoFit/>
          </a:bodyPr>
          <a:lstStyle/>
          <a:p>
            <a:r>
              <a:rPr lang="en-IN" dirty="0"/>
              <a:t>Diseases with very low counts were removed from each category. (TIA, </a:t>
            </a:r>
            <a:r>
              <a:rPr lang="en-IN" dirty="0" err="1"/>
              <a:t>Tourettes</a:t>
            </a:r>
            <a:r>
              <a:rPr lang="en-IN" dirty="0"/>
              <a:t>, Emphysema, …)</a:t>
            </a:r>
          </a:p>
        </p:txBody>
      </p:sp>
    </p:spTree>
    <p:extLst>
      <p:ext uri="{BB962C8B-B14F-4D97-AF65-F5344CB8AC3E}">
        <p14:creationId xmlns:p14="http://schemas.microsoft.com/office/powerpoint/2010/main" val="2694670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30DAB-9301-36D5-568D-090E6AA4E50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13A8C4-56A1-B883-D2FA-280AE0AC2355}"/>
              </a:ext>
            </a:extLst>
          </p:cNvPr>
          <p:cNvSpPr>
            <a:spLocks noGrp="1"/>
          </p:cNvSpPr>
          <p:nvPr>
            <p:ph type="sldNum" sz="quarter" idx="12"/>
          </p:nvPr>
        </p:nvSpPr>
        <p:spPr/>
        <p:txBody>
          <a:bodyPr/>
          <a:lstStyle/>
          <a:p>
            <a:fld id="{330EA680-D336-4FF7-8B7A-9848BB0A1C32}" type="slidenum">
              <a:rPr lang="en-US" smtClean="0"/>
              <a:pPr/>
              <a:t>11</a:t>
            </a:fld>
            <a:endParaRPr lang="en-US"/>
          </a:p>
        </p:txBody>
      </p:sp>
      <p:pic>
        <p:nvPicPr>
          <p:cNvPr id="5" name="Picture 4">
            <a:extLst>
              <a:ext uri="{FF2B5EF4-FFF2-40B4-BE49-F238E27FC236}">
                <a16:creationId xmlns:a16="http://schemas.microsoft.com/office/drawing/2014/main" id="{CF144875-E7BE-A088-30AB-C3248C032B51}"/>
              </a:ext>
            </a:extLst>
          </p:cNvPr>
          <p:cNvPicPr>
            <a:picLocks noChangeAspect="1"/>
          </p:cNvPicPr>
          <p:nvPr/>
        </p:nvPicPr>
        <p:blipFill>
          <a:blip r:embed="rId2">
            <a:extLst>
              <a:ext uri="{28A0092B-C50C-407E-A947-70E740481C1C}">
                <a14:useLocalDpi xmlns:a14="http://schemas.microsoft.com/office/drawing/2010/main" val="0"/>
              </a:ext>
            </a:extLst>
          </a:blip>
          <a:srcRect r="3537" b="4562"/>
          <a:stretch>
            <a:fillRect/>
          </a:stretch>
        </p:blipFill>
        <p:spPr>
          <a:xfrm>
            <a:off x="2692435" y="-5432"/>
            <a:ext cx="9499565" cy="6331588"/>
          </a:xfrm>
          <a:prstGeom prst="rect">
            <a:avLst/>
          </a:prstGeom>
        </p:spPr>
      </p:pic>
      <p:sp>
        <p:nvSpPr>
          <p:cNvPr id="9" name="Title 2">
            <a:extLst>
              <a:ext uri="{FF2B5EF4-FFF2-40B4-BE49-F238E27FC236}">
                <a16:creationId xmlns:a16="http://schemas.microsoft.com/office/drawing/2014/main" id="{E721F6E4-FFA8-2E17-1389-546CB01C7D4F}"/>
              </a:ext>
            </a:extLst>
          </p:cNvPr>
          <p:cNvSpPr txBox="1">
            <a:spLocks/>
          </p:cNvSpPr>
          <p:nvPr/>
        </p:nvSpPr>
        <p:spPr>
          <a:xfrm>
            <a:off x="-13443" y="2843590"/>
            <a:ext cx="4012163" cy="11708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0" kern="1200">
                <a:solidFill>
                  <a:srgbClr val="A4123F"/>
                </a:solidFill>
                <a:latin typeface="Georgia" panose="02040502050405020303" pitchFamily="18" charset="0"/>
                <a:ea typeface="+mj-ea"/>
                <a:cs typeface="+mj-cs"/>
              </a:defRPr>
            </a:lvl1pPr>
          </a:lstStyle>
          <a:p>
            <a:r>
              <a:rPr lang="en-GB" dirty="0"/>
              <a:t>Methodology Pipeline</a:t>
            </a:r>
            <a:endParaRPr lang="en-AE" dirty="0"/>
          </a:p>
        </p:txBody>
      </p:sp>
    </p:spTree>
    <p:extLst>
      <p:ext uri="{BB962C8B-B14F-4D97-AF65-F5344CB8AC3E}">
        <p14:creationId xmlns:p14="http://schemas.microsoft.com/office/powerpoint/2010/main" val="2087511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1FAE2-8515-FCEE-D265-A787A72A908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769B0C-FE2D-9ED2-B76D-27059E307D41}"/>
              </a:ext>
            </a:extLst>
          </p:cNvPr>
          <p:cNvSpPr>
            <a:spLocks noGrp="1"/>
          </p:cNvSpPr>
          <p:nvPr>
            <p:ph idx="1"/>
          </p:nvPr>
        </p:nvSpPr>
        <p:spPr>
          <a:xfrm>
            <a:off x="285749" y="1081271"/>
            <a:ext cx="7109461" cy="4974295"/>
          </a:xfrm>
        </p:spPr>
        <p:txBody>
          <a:bodyPr>
            <a:normAutofit fontScale="92500" lnSpcReduction="10000"/>
          </a:bodyPr>
          <a:lstStyle/>
          <a:p>
            <a:pPr marL="0" indent="0">
              <a:buNone/>
            </a:pPr>
            <a:r>
              <a:rPr lang="en-US" sz="2400" b="1" dirty="0">
                <a:solidFill>
                  <a:srgbClr val="A4123F"/>
                </a:solidFill>
                <a:ea typeface="+mj-ea"/>
                <a:cs typeface="+mj-cs"/>
              </a:rPr>
              <a:t>1. Data Preprocessing</a:t>
            </a:r>
            <a:endParaRPr lang="en-US" sz="2000" b="1" dirty="0"/>
          </a:p>
          <a:p>
            <a:r>
              <a:rPr lang="en-US" sz="2000" b="1" dirty="0"/>
              <a:t>Wake Removal</a:t>
            </a:r>
            <a:r>
              <a:rPr lang="en-US" sz="2000" dirty="0"/>
              <a:t>: Initial wake periods removed using hypnogram annotations to focus on physiological sleep stages</a:t>
            </a:r>
          </a:p>
          <a:p>
            <a:pPr marL="0" indent="0">
              <a:buNone/>
            </a:pPr>
            <a:endParaRPr lang="en-US" sz="500" dirty="0"/>
          </a:p>
          <a:p>
            <a:r>
              <a:rPr lang="en-US" sz="2000" b="1" dirty="0"/>
              <a:t>Bipolar EEG Construction</a:t>
            </a:r>
            <a:r>
              <a:rPr lang="en-US" sz="2000" dirty="0"/>
              <a:t>: C3-M2 channel reconstructed from differential signals (C3 - M2) to reduce artifacts</a:t>
            </a:r>
          </a:p>
          <a:p>
            <a:pPr marL="0" indent="0">
              <a:buNone/>
            </a:pPr>
            <a:endParaRPr lang="en-US" sz="500" dirty="0"/>
          </a:p>
          <a:p>
            <a:r>
              <a:rPr lang="en-US" sz="2000" b="1" dirty="0"/>
              <a:t>Signal Resampling</a:t>
            </a:r>
            <a:r>
              <a:rPr lang="en-US" sz="2000" dirty="0"/>
              <a:t>: All 7 channels standardized to 128 Hz sampling frequency</a:t>
            </a:r>
          </a:p>
          <a:p>
            <a:pPr marL="0" indent="0">
              <a:buNone/>
            </a:pPr>
            <a:endParaRPr lang="en-US" sz="500" dirty="0"/>
          </a:p>
          <a:p>
            <a:r>
              <a:rPr lang="en-US" sz="2000" b="1" dirty="0"/>
              <a:t>Z-Score Normalization</a:t>
            </a:r>
            <a:r>
              <a:rPr lang="en-US" sz="2000" dirty="0"/>
              <a:t>: Channel-wise normalization applied for numerical stability</a:t>
            </a:r>
          </a:p>
          <a:p>
            <a:pPr marL="0" indent="0">
              <a:buNone/>
            </a:pPr>
            <a:endParaRPr lang="en-US" sz="500" dirty="0"/>
          </a:p>
          <a:p>
            <a:r>
              <a:rPr lang="en-US" sz="2000" b="1" dirty="0"/>
              <a:t>Temporal Alignment</a:t>
            </a:r>
            <a:r>
              <a:rPr lang="en-US" sz="2000" dirty="0"/>
              <a:t>: Signals interpolated to fixed length for uniform tensor dimensions</a:t>
            </a:r>
          </a:p>
          <a:p>
            <a:endParaRPr lang="en-US" sz="500" dirty="0"/>
          </a:p>
          <a:p>
            <a:r>
              <a:rPr lang="en-US" sz="2000" b="1" dirty="0"/>
              <a:t>Tensor Conversion</a:t>
            </a:r>
            <a:r>
              <a:rPr lang="en-US" sz="2000" dirty="0"/>
              <a:t>: EDF files converted to tensors for 50-100× faster loading during training</a:t>
            </a:r>
          </a:p>
        </p:txBody>
      </p:sp>
      <p:sp>
        <p:nvSpPr>
          <p:cNvPr id="3" name="Title 2">
            <a:extLst>
              <a:ext uri="{FF2B5EF4-FFF2-40B4-BE49-F238E27FC236}">
                <a16:creationId xmlns:a16="http://schemas.microsoft.com/office/drawing/2014/main" id="{4B776DD6-793D-0AD6-7834-0AD124133132}"/>
              </a:ext>
            </a:extLst>
          </p:cNvPr>
          <p:cNvSpPr>
            <a:spLocks noGrp="1"/>
          </p:cNvSpPr>
          <p:nvPr>
            <p:ph type="title"/>
          </p:nvPr>
        </p:nvSpPr>
        <p:spPr>
          <a:xfrm>
            <a:off x="285749" y="379023"/>
            <a:ext cx="11209376" cy="464000"/>
          </a:xfrm>
        </p:spPr>
        <p:txBody>
          <a:bodyPr/>
          <a:lstStyle/>
          <a:p>
            <a:r>
              <a:rPr lang="en-GB" b="1" dirty="0"/>
              <a:t>Methodology Pipeline</a:t>
            </a:r>
            <a:endParaRPr lang="en-AE" b="1" dirty="0"/>
          </a:p>
        </p:txBody>
      </p:sp>
      <p:sp>
        <p:nvSpPr>
          <p:cNvPr id="4" name="Slide Number Placeholder 3">
            <a:extLst>
              <a:ext uri="{FF2B5EF4-FFF2-40B4-BE49-F238E27FC236}">
                <a16:creationId xmlns:a16="http://schemas.microsoft.com/office/drawing/2014/main" id="{7A61B6C5-E67D-3B56-83C7-C8B11F5CAAD1}"/>
              </a:ext>
            </a:extLst>
          </p:cNvPr>
          <p:cNvSpPr>
            <a:spLocks noGrp="1"/>
          </p:cNvSpPr>
          <p:nvPr>
            <p:ph type="sldNum" sz="quarter" idx="12"/>
          </p:nvPr>
        </p:nvSpPr>
        <p:spPr/>
        <p:txBody>
          <a:bodyPr/>
          <a:lstStyle/>
          <a:p>
            <a:fld id="{330EA680-D336-4FF7-8B7A-9848BB0A1C32}" type="slidenum">
              <a:rPr lang="en-US" smtClean="0"/>
              <a:pPr/>
              <a:t>12</a:t>
            </a:fld>
            <a:endParaRPr lang="en-US"/>
          </a:p>
        </p:txBody>
      </p:sp>
      <p:pic>
        <p:nvPicPr>
          <p:cNvPr id="14" name="Picture 13">
            <a:extLst>
              <a:ext uri="{FF2B5EF4-FFF2-40B4-BE49-F238E27FC236}">
                <a16:creationId xmlns:a16="http://schemas.microsoft.com/office/drawing/2014/main" id="{CABF08E1-0E26-7AA5-3DA0-17275493FA52}"/>
              </a:ext>
            </a:extLst>
          </p:cNvPr>
          <p:cNvPicPr>
            <a:picLocks noChangeAspect="1"/>
          </p:cNvPicPr>
          <p:nvPr/>
        </p:nvPicPr>
        <p:blipFill>
          <a:blip r:embed="rId2"/>
          <a:stretch>
            <a:fillRect/>
          </a:stretch>
        </p:blipFill>
        <p:spPr>
          <a:xfrm>
            <a:off x="7395210" y="2115739"/>
            <a:ext cx="4637120" cy="2626521"/>
          </a:xfrm>
          <a:prstGeom prst="rect">
            <a:avLst/>
          </a:prstGeom>
        </p:spPr>
      </p:pic>
    </p:spTree>
    <p:extLst>
      <p:ext uri="{BB962C8B-B14F-4D97-AF65-F5344CB8AC3E}">
        <p14:creationId xmlns:p14="http://schemas.microsoft.com/office/powerpoint/2010/main" val="2158787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A5034-7E4E-B511-F498-72DD0F54BEC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80CAF4-FBB0-34F6-F82D-92A8BA9197A6}"/>
              </a:ext>
            </a:extLst>
          </p:cNvPr>
          <p:cNvSpPr>
            <a:spLocks noGrp="1"/>
          </p:cNvSpPr>
          <p:nvPr>
            <p:ph idx="1"/>
          </p:nvPr>
        </p:nvSpPr>
        <p:spPr>
          <a:xfrm>
            <a:off x="285749" y="1338338"/>
            <a:ext cx="11209376" cy="1419333"/>
          </a:xfrm>
          <a:solidFill>
            <a:schemeClr val="accent6">
              <a:lumMod val="20000"/>
              <a:lumOff val="80000"/>
            </a:schemeClr>
          </a:solidFill>
        </p:spPr>
        <p:txBody>
          <a:bodyPr>
            <a:normAutofit/>
          </a:bodyPr>
          <a:lstStyle/>
          <a:p>
            <a:pPr marL="0" indent="0">
              <a:buNone/>
            </a:pPr>
            <a:r>
              <a:rPr lang="en-US" sz="2400" b="1" dirty="0">
                <a:ea typeface="+mj-ea"/>
                <a:cs typeface="+mj-cs"/>
              </a:rPr>
              <a:t>Neural Architectural Search (NAS)</a:t>
            </a:r>
          </a:p>
          <a:p>
            <a:pPr marL="0" indent="0">
              <a:buNone/>
            </a:pPr>
            <a:r>
              <a:rPr lang="en-US" sz="2000" dirty="0"/>
              <a:t>NAS is an automated machine learning technique that systematically searches through a defined space of neural network architectures to discover optimal model designs for a specific task, eliminating manual architecture engineering.</a:t>
            </a:r>
            <a:endParaRPr lang="en-US" sz="2000" b="1" dirty="0"/>
          </a:p>
        </p:txBody>
      </p:sp>
      <p:sp>
        <p:nvSpPr>
          <p:cNvPr id="3" name="Title 2">
            <a:extLst>
              <a:ext uri="{FF2B5EF4-FFF2-40B4-BE49-F238E27FC236}">
                <a16:creationId xmlns:a16="http://schemas.microsoft.com/office/drawing/2014/main" id="{D5452DDE-3B5E-7B7E-7888-0F0F8D4C7D0E}"/>
              </a:ext>
            </a:extLst>
          </p:cNvPr>
          <p:cNvSpPr>
            <a:spLocks noGrp="1"/>
          </p:cNvSpPr>
          <p:nvPr>
            <p:ph type="title"/>
          </p:nvPr>
        </p:nvSpPr>
        <p:spPr>
          <a:xfrm>
            <a:off x="285749" y="379023"/>
            <a:ext cx="11209376" cy="464000"/>
          </a:xfrm>
        </p:spPr>
        <p:txBody>
          <a:bodyPr/>
          <a:lstStyle/>
          <a:p>
            <a:r>
              <a:rPr lang="en-GB" b="1" dirty="0"/>
              <a:t>Methodology Pipeline (Contd..)</a:t>
            </a:r>
            <a:endParaRPr lang="en-AE" b="1" dirty="0"/>
          </a:p>
        </p:txBody>
      </p:sp>
      <p:sp>
        <p:nvSpPr>
          <p:cNvPr id="4" name="Slide Number Placeholder 3">
            <a:extLst>
              <a:ext uri="{FF2B5EF4-FFF2-40B4-BE49-F238E27FC236}">
                <a16:creationId xmlns:a16="http://schemas.microsoft.com/office/drawing/2014/main" id="{2476428E-1660-381F-55D7-E5B24500933B}"/>
              </a:ext>
            </a:extLst>
          </p:cNvPr>
          <p:cNvSpPr>
            <a:spLocks noGrp="1"/>
          </p:cNvSpPr>
          <p:nvPr>
            <p:ph type="sldNum" sz="quarter" idx="12"/>
          </p:nvPr>
        </p:nvSpPr>
        <p:spPr/>
        <p:txBody>
          <a:bodyPr/>
          <a:lstStyle/>
          <a:p>
            <a:fld id="{330EA680-D336-4FF7-8B7A-9848BB0A1C32}" type="slidenum">
              <a:rPr lang="en-US" smtClean="0"/>
              <a:pPr/>
              <a:t>13</a:t>
            </a:fld>
            <a:endParaRPr lang="en-US"/>
          </a:p>
        </p:txBody>
      </p:sp>
      <p:sp>
        <p:nvSpPr>
          <p:cNvPr id="7" name="Content Placeholder 1">
            <a:extLst>
              <a:ext uri="{FF2B5EF4-FFF2-40B4-BE49-F238E27FC236}">
                <a16:creationId xmlns:a16="http://schemas.microsoft.com/office/drawing/2014/main" id="{A029E776-774D-841D-7085-D55CE88F8341}"/>
              </a:ext>
            </a:extLst>
          </p:cNvPr>
          <p:cNvSpPr txBox="1">
            <a:spLocks/>
          </p:cNvSpPr>
          <p:nvPr/>
        </p:nvSpPr>
        <p:spPr>
          <a:xfrm>
            <a:off x="285749" y="3152301"/>
            <a:ext cx="11209376" cy="1754156"/>
          </a:xfrm>
          <a:prstGeom prst="rect">
            <a:avLst/>
          </a:prstGeom>
          <a:solidFill>
            <a:schemeClr val="accent1">
              <a:lumMod val="20000"/>
              <a:lumOff val="8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400" b="1" dirty="0"/>
              <a:t>Differentiable Architecture Search</a:t>
            </a:r>
            <a:r>
              <a:rPr lang="en-IN" sz="2400" b="1" dirty="0">
                <a:ea typeface="+mj-ea"/>
                <a:cs typeface="+mj-cs"/>
              </a:rPr>
              <a:t> (DARTS)</a:t>
            </a:r>
          </a:p>
          <a:p>
            <a:pPr marL="0" indent="0">
              <a:lnSpc>
                <a:spcPct val="110000"/>
              </a:lnSpc>
              <a:buNone/>
            </a:pPr>
            <a:r>
              <a:rPr lang="en-IN" sz="500" dirty="0"/>
              <a:t>  </a:t>
            </a:r>
            <a:br>
              <a:rPr lang="en-IN" sz="100" dirty="0"/>
            </a:br>
            <a:r>
              <a:rPr lang="en-US" sz="2000" dirty="0"/>
              <a:t>DARTS transforms the discrete architecture search problem into a continuous optimization problem by using a weighted mixture of all candidate operations, enabling efficient gradient-based search through backpropagation instead of computationally expensive evolutionary or reinforcement learning methods.</a:t>
            </a:r>
            <a:endParaRPr lang="en-US" sz="2000" b="1" dirty="0"/>
          </a:p>
        </p:txBody>
      </p:sp>
      <p:sp>
        <p:nvSpPr>
          <p:cNvPr id="10" name="TextBox 9">
            <a:extLst>
              <a:ext uri="{FF2B5EF4-FFF2-40B4-BE49-F238E27FC236}">
                <a16:creationId xmlns:a16="http://schemas.microsoft.com/office/drawing/2014/main" id="{63799C66-66FC-A875-23B1-552AA72CB6F2}"/>
              </a:ext>
            </a:extLst>
          </p:cNvPr>
          <p:cNvSpPr txBox="1"/>
          <p:nvPr/>
        </p:nvSpPr>
        <p:spPr>
          <a:xfrm>
            <a:off x="285749" y="5239082"/>
            <a:ext cx="11377516" cy="954107"/>
          </a:xfrm>
          <a:prstGeom prst="rect">
            <a:avLst/>
          </a:prstGeom>
          <a:noFill/>
        </p:spPr>
        <p:txBody>
          <a:bodyPr wrap="square">
            <a:spAutoFit/>
          </a:bodyPr>
          <a:lstStyle/>
          <a:p>
            <a:r>
              <a:rPr lang="en-US" b="1" dirty="0">
                <a:latin typeface="Georgia" panose="02040502050405020303" pitchFamily="18" charset="0"/>
              </a:rPr>
              <a:t>Why DARTS?</a:t>
            </a:r>
            <a:br>
              <a:rPr lang="en-US" sz="1900" dirty="0">
                <a:latin typeface="Georgia" panose="02040502050405020303" pitchFamily="18" charset="0"/>
              </a:rPr>
            </a:br>
            <a:r>
              <a:rPr lang="en-US" sz="1900" dirty="0" err="1">
                <a:latin typeface="Georgia" panose="02040502050405020303" pitchFamily="18" charset="0"/>
              </a:rPr>
              <a:t>DARTS</a:t>
            </a:r>
            <a:r>
              <a:rPr lang="en-US" sz="1900" dirty="0">
                <a:latin typeface="Georgia" panose="02040502050405020303" pitchFamily="18" charset="0"/>
              </a:rPr>
              <a:t> enables efficient architecture search on standard hardware through gradient descent, eliminating the massive computational requirements of RL and evolutionary strategies.</a:t>
            </a:r>
            <a:endParaRPr lang="en-IN" sz="1900" dirty="0">
              <a:latin typeface="Georgia" panose="02040502050405020303" pitchFamily="18" charset="0"/>
            </a:endParaRPr>
          </a:p>
        </p:txBody>
      </p:sp>
    </p:spTree>
    <p:extLst>
      <p:ext uri="{BB962C8B-B14F-4D97-AF65-F5344CB8AC3E}">
        <p14:creationId xmlns:p14="http://schemas.microsoft.com/office/powerpoint/2010/main" val="2193793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AFF75-40E6-6138-428D-21523ABEE16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4634CB-6593-40A8-810B-671F5BD4F701}"/>
              </a:ext>
            </a:extLst>
          </p:cNvPr>
          <p:cNvSpPr>
            <a:spLocks noGrp="1"/>
          </p:cNvSpPr>
          <p:nvPr>
            <p:ph idx="1"/>
          </p:nvPr>
        </p:nvSpPr>
        <p:spPr>
          <a:xfrm>
            <a:off x="696295" y="362816"/>
            <a:ext cx="7109461" cy="5842042"/>
          </a:xfrm>
        </p:spPr>
        <p:txBody>
          <a:bodyPr>
            <a:normAutofit fontScale="92500" lnSpcReduction="10000"/>
          </a:bodyPr>
          <a:lstStyle/>
          <a:p>
            <a:pPr marL="0" indent="0">
              <a:buNone/>
            </a:pPr>
            <a:r>
              <a:rPr lang="en-US" sz="3000" b="1" dirty="0">
                <a:solidFill>
                  <a:srgbClr val="A4123F"/>
                </a:solidFill>
                <a:ea typeface="+mj-ea"/>
                <a:cs typeface="+mj-cs"/>
              </a:rPr>
              <a:t>2. Search Space Definition</a:t>
            </a:r>
          </a:p>
          <a:p>
            <a:pPr marL="0" indent="0">
              <a:buNone/>
            </a:pPr>
            <a:r>
              <a:rPr lang="en-IN" sz="2400" dirty="0"/>
              <a:t>  </a:t>
            </a:r>
            <a:r>
              <a:rPr lang="en-IN" sz="2200" b="1" dirty="0">
                <a:solidFill>
                  <a:srgbClr val="A4123F"/>
                </a:solidFill>
                <a:ea typeface="+mj-ea"/>
                <a:cs typeface="+mj-cs"/>
              </a:rPr>
              <a:t>2.1 Architecture Configuration</a:t>
            </a:r>
            <a:endParaRPr lang="en-US" sz="2200" b="1" dirty="0">
              <a:solidFill>
                <a:srgbClr val="A4123F"/>
              </a:solidFill>
              <a:ea typeface="+mj-ea"/>
              <a:cs typeface="+mj-cs"/>
            </a:endParaRPr>
          </a:p>
          <a:p>
            <a:r>
              <a:rPr lang="en-US" sz="2000" b="1" dirty="0"/>
              <a:t>Design Pattern</a:t>
            </a:r>
            <a:r>
              <a:rPr lang="en-US" sz="2000" dirty="0"/>
              <a:t>: Cell-based structure with 3 stacked identical cells</a:t>
            </a:r>
            <a:endParaRPr lang="en-US" sz="500" dirty="0"/>
          </a:p>
          <a:p>
            <a:r>
              <a:rPr lang="en-IN" sz="2000" b="1" dirty="0"/>
              <a:t>Node Configuration</a:t>
            </a:r>
            <a:r>
              <a:rPr lang="en-IN" sz="2000" dirty="0"/>
              <a:t>: 2 intermediate nodes per cell for feature aggregation</a:t>
            </a:r>
            <a:endParaRPr lang="en-US" sz="500" dirty="0"/>
          </a:p>
          <a:p>
            <a:r>
              <a:rPr lang="en-US" sz="2000" b="1" dirty="0"/>
              <a:t>Initial Channels</a:t>
            </a:r>
            <a:r>
              <a:rPr lang="en-US" sz="2000" dirty="0"/>
              <a:t>: 24 channels (width parameter)</a:t>
            </a:r>
            <a:endParaRPr lang="en-US" sz="500" dirty="0"/>
          </a:p>
          <a:p>
            <a:r>
              <a:rPr lang="en-US" sz="2000" b="1" dirty="0"/>
              <a:t>Graph Structure</a:t>
            </a:r>
            <a:r>
              <a:rPr lang="en-US" sz="2000" dirty="0"/>
              <a:t>: Directed Acyclic Graph (DAG) with operations on edges</a:t>
            </a:r>
          </a:p>
          <a:p>
            <a:endParaRPr lang="en-US" sz="2000" dirty="0"/>
          </a:p>
          <a:p>
            <a:pPr marL="0" indent="0">
              <a:buNone/>
            </a:pPr>
            <a:r>
              <a:rPr lang="en-IN" sz="2200" b="1" dirty="0">
                <a:solidFill>
                  <a:srgbClr val="A4123F"/>
                </a:solidFill>
              </a:rPr>
              <a:t>  2.2 Candidate Operations</a:t>
            </a:r>
            <a:endParaRPr lang="en-US" sz="2200" b="1" dirty="0">
              <a:solidFill>
                <a:srgbClr val="A4123F"/>
              </a:solidFill>
            </a:endParaRPr>
          </a:p>
          <a:p>
            <a:r>
              <a:rPr lang="en-IN" sz="2000" dirty="0"/>
              <a:t>Conv (1×1, 3×1, 5×1)</a:t>
            </a:r>
          </a:p>
          <a:p>
            <a:r>
              <a:rPr lang="en-IN" sz="2000" dirty="0" err="1"/>
              <a:t>Depthwise</a:t>
            </a:r>
            <a:r>
              <a:rPr lang="en-IN" sz="2000" dirty="0"/>
              <a:t> Sep Conv (3×1, 5×1)</a:t>
            </a:r>
          </a:p>
          <a:p>
            <a:r>
              <a:rPr lang="en-US" sz="2000" dirty="0"/>
              <a:t>Dilated Conv (3×1, 5×1, dilation=2)</a:t>
            </a:r>
          </a:p>
          <a:p>
            <a:r>
              <a:rPr lang="en-IN" sz="2000" dirty="0"/>
              <a:t>Pooling (max, </a:t>
            </a:r>
            <a:r>
              <a:rPr lang="en-IN" sz="2000" dirty="0" err="1"/>
              <a:t>avg</a:t>
            </a:r>
            <a:r>
              <a:rPr lang="en-IN" sz="2000" dirty="0"/>
              <a:t>)</a:t>
            </a:r>
          </a:p>
          <a:p>
            <a:r>
              <a:rPr lang="en-IN" sz="2000" dirty="0"/>
              <a:t>Attention (2-head)</a:t>
            </a:r>
          </a:p>
          <a:p>
            <a:r>
              <a:rPr lang="en-IN" sz="2000" dirty="0"/>
              <a:t>Identity (skip)</a:t>
            </a:r>
            <a:endParaRPr lang="en-US" sz="2000" dirty="0"/>
          </a:p>
        </p:txBody>
      </p:sp>
      <p:sp>
        <p:nvSpPr>
          <p:cNvPr id="4" name="Slide Number Placeholder 3">
            <a:extLst>
              <a:ext uri="{FF2B5EF4-FFF2-40B4-BE49-F238E27FC236}">
                <a16:creationId xmlns:a16="http://schemas.microsoft.com/office/drawing/2014/main" id="{97EA5FC9-7B34-E336-3F35-41E38B10A9B6}"/>
              </a:ext>
            </a:extLst>
          </p:cNvPr>
          <p:cNvSpPr>
            <a:spLocks noGrp="1"/>
          </p:cNvSpPr>
          <p:nvPr>
            <p:ph type="sldNum" sz="quarter" idx="12"/>
          </p:nvPr>
        </p:nvSpPr>
        <p:spPr/>
        <p:txBody>
          <a:bodyPr/>
          <a:lstStyle/>
          <a:p>
            <a:fld id="{330EA680-D336-4FF7-8B7A-9848BB0A1C32}" type="slidenum">
              <a:rPr lang="en-US" smtClean="0"/>
              <a:pPr/>
              <a:t>14</a:t>
            </a:fld>
            <a:endParaRPr lang="en-US"/>
          </a:p>
        </p:txBody>
      </p:sp>
      <p:pic>
        <p:nvPicPr>
          <p:cNvPr id="6" name="Picture 5">
            <a:extLst>
              <a:ext uri="{FF2B5EF4-FFF2-40B4-BE49-F238E27FC236}">
                <a16:creationId xmlns:a16="http://schemas.microsoft.com/office/drawing/2014/main" id="{66182EAF-F2BF-36B3-6D56-0E3E131623D5}"/>
              </a:ext>
            </a:extLst>
          </p:cNvPr>
          <p:cNvPicPr>
            <a:picLocks noChangeAspect="1"/>
          </p:cNvPicPr>
          <p:nvPr/>
        </p:nvPicPr>
        <p:blipFill>
          <a:blip r:embed="rId2"/>
          <a:srcRect l="2778" t="4764" r="1963" b="16105"/>
          <a:stretch>
            <a:fillRect/>
          </a:stretch>
        </p:blipFill>
        <p:spPr>
          <a:xfrm>
            <a:off x="7805756" y="1781609"/>
            <a:ext cx="3816736" cy="3004456"/>
          </a:xfrm>
          <a:prstGeom prst="rect">
            <a:avLst/>
          </a:prstGeom>
        </p:spPr>
      </p:pic>
    </p:spTree>
    <p:extLst>
      <p:ext uri="{BB962C8B-B14F-4D97-AF65-F5344CB8AC3E}">
        <p14:creationId xmlns:p14="http://schemas.microsoft.com/office/powerpoint/2010/main" val="1345618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653CB-DC68-417E-44A7-0B41E07C44F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C76581-2DCE-CB18-A28E-06087B95871F}"/>
              </a:ext>
            </a:extLst>
          </p:cNvPr>
          <p:cNvSpPr>
            <a:spLocks noGrp="1"/>
          </p:cNvSpPr>
          <p:nvPr>
            <p:ph type="sldNum" sz="quarter" idx="12"/>
          </p:nvPr>
        </p:nvSpPr>
        <p:spPr/>
        <p:txBody>
          <a:bodyPr/>
          <a:lstStyle/>
          <a:p>
            <a:fld id="{330EA680-D336-4FF7-8B7A-9848BB0A1C32}" type="slidenum">
              <a:rPr lang="en-US" smtClean="0"/>
              <a:pPr/>
              <a:t>15</a:t>
            </a:fld>
            <a:endParaRPr lang="en-US"/>
          </a:p>
        </p:txBody>
      </p:sp>
      <p:sp>
        <p:nvSpPr>
          <p:cNvPr id="3" name="Content Placeholder 1">
            <a:extLst>
              <a:ext uri="{FF2B5EF4-FFF2-40B4-BE49-F238E27FC236}">
                <a16:creationId xmlns:a16="http://schemas.microsoft.com/office/drawing/2014/main" id="{30CFC1D8-D95D-8EA9-09C1-9C3BB2784A15}"/>
              </a:ext>
            </a:extLst>
          </p:cNvPr>
          <p:cNvSpPr>
            <a:spLocks noGrp="1"/>
          </p:cNvSpPr>
          <p:nvPr>
            <p:ph idx="1"/>
          </p:nvPr>
        </p:nvSpPr>
        <p:spPr>
          <a:xfrm>
            <a:off x="285749" y="1114404"/>
            <a:ext cx="11209376" cy="1180928"/>
          </a:xfrm>
          <a:solidFill>
            <a:schemeClr val="accent6">
              <a:lumMod val="20000"/>
              <a:lumOff val="80000"/>
            </a:schemeClr>
          </a:solidFill>
        </p:spPr>
        <p:txBody>
          <a:bodyPr>
            <a:normAutofit/>
          </a:bodyPr>
          <a:lstStyle/>
          <a:p>
            <a:pPr marL="0" indent="0">
              <a:buNone/>
            </a:pPr>
            <a:r>
              <a:rPr lang="en-US" sz="2400" b="1" dirty="0">
                <a:ea typeface="+mj-ea"/>
                <a:cs typeface="+mj-cs"/>
              </a:rPr>
              <a:t>Supernet</a:t>
            </a:r>
          </a:p>
          <a:p>
            <a:pPr marL="0" indent="0">
              <a:buNone/>
            </a:pPr>
            <a:r>
              <a:rPr lang="en-US" sz="2000" dirty="0"/>
              <a:t>An over-parameterized network that simultaneously embeds all candidate architectures from the search space, enabling efficient exploration without training each architecture separately.</a:t>
            </a:r>
            <a:endParaRPr lang="en-US" sz="2000" b="1" dirty="0"/>
          </a:p>
        </p:txBody>
      </p:sp>
      <p:sp>
        <p:nvSpPr>
          <p:cNvPr id="5" name="Content Placeholder 1">
            <a:extLst>
              <a:ext uri="{FF2B5EF4-FFF2-40B4-BE49-F238E27FC236}">
                <a16:creationId xmlns:a16="http://schemas.microsoft.com/office/drawing/2014/main" id="{FF69C7D4-D786-A3A4-B53B-98FB0B1B87F4}"/>
              </a:ext>
            </a:extLst>
          </p:cNvPr>
          <p:cNvSpPr txBox="1">
            <a:spLocks/>
          </p:cNvSpPr>
          <p:nvPr/>
        </p:nvSpPr>
        <p:spPr>
          <a:xfrm>
            <a:off x="285749" y="2555205"/>
            <a:ext cx="11209376" cy="1180928"/>
          </a:xfrm>
          <a:prstGeom prst="rect">
            <a:avLst/>
          </a:prstGeom>
          <a:solidFill>
            <a:schemeClr val="accent5">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ea typeface="+mj-ea"/>
                <a:cs typeface="+mj-cs"/>
              </a:rPr>
              <a:t>Bi-level Optimization</a:t>
            </a:r>
          </a:p>
          <a:p>
            <a:pPr marL="0" indent="0">
              <a:buNone/>
            </a:pPr>
            <a:r>
              <a:rPr lang="en-US" sz="2000" dirty="0"/>
              <a:t>A two-stage optimization strategy that simultaneously learns model weights (w) on training data and architecture parameters (α) on validation data.</a:t>
            </a:r>
            <a:endParaRPr lang="en-US" sz="2000" b="1" dirty="0"/>
          </a:p>
        </p:txBody>
      </p:sp>
      <p:pic>
        <p:nvPicPr>
          <p:cNvPr id="10" name="Picture 9">
            <a:extLst>
              <a:ext uri="{FF2B5EF4-FFF2-40B4-BE49-F238E27FC236}">
                <a16:creationId xmlns:a16="http://schemas.microsoft.com/office/drawing/2014/main" id="{62AB28F7-8A7E-68B8-AEA0-3F7C74542365}"/>
              </a:ext>
            </a:extLst>
          </p:cNvPr>
          <p:cNvPicPr>
            <a:picLocks noChangeAspect="1"/>
          </p:cNvPicPr>
          <p:nvPr/>
        </p:nvPicPr>
        <p:blipFill>
          <a:blip r:embed="rId2"/>
          <a:stretch>
            <a:fillRect/>
          </a:stretch>
        </p:blipFill>
        <p:spPr>
          <a:xfrm>
            <a:off x="3146227" y="4075928"/>
            <a:ext cx="5139356" cy="1667668"/>
          </a:xfrm>
          <a:prstGeom prst="rect">
            <a:avLst/>
          </a:prstGeom>
        </p:spPr>
      </p:pic>
      <p:sp>
        <p:nvSpPr>
          <p:cNvPr id="11" name="Title 2">
            <a:extLst>
              <a:ext uri="{FF2B5EF4-FFF2-40B4-BE49-F238E27FC236}">
                <a16:creationId xmlns:a16="http://schemas.microsoft.com/office/drawing/2014/main" id="{BC2AFB9D-3C45-BA81-C3A0-78F413A4BEF2}"/>
              </a:ext>
            </a:extLst>
          </p:cNvPr>
          <p:cNvSpPr>
            <a:spLocks noGrp="1"/>
          </p:cNvSpPr>
          <p:nvPr>
            <p:ph type="title"/>
          </p:nvPr>
        </p:nvSpPr>
        <p:spPr>
          <a:xfrm>
            <a:off x="285749" y="379023"/>
            <a:ext cx="11209376" cy="464000"/>
          </a:xfrm>
        </p:spPr>
        <p:txBody>
          <a:bodyPr/>
          <a:lstStyle/>
          <a:p>
            <a:r>
              <a:rPr lang="en-GB" b="1" dirty="0"/>
              <a:t>Methodology Pipeline (Contd..)</a:t>
            </a:r>
            <a:endParaRPr lang="en-AE" b="1" dirty="0"/>
          </a:p>
        </p:txBody>
      </p:sp>
    </p:spTree>
    <p:extLst>
      <p:ext uri="{BB962C8B-B14F-4D97-AF65-F5344CB8AC3E}">
        <p14:creationId xmlns:p14="http://schemas.microsoft.com/office/powerpoint/2010/main" val="2523096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7A01A-FFC9-7465-3814-146E16546CE1}"/>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5434AADB-E3A6-6A2E-1947-0F18112C9B68}"/>
              </a:ext>
            </a:extLst>
          </p:cNvPr>
          <p:cNvSpPr txBox="1"/>
          <p:nvPr/>
        </p:nvSpPr>
        <p:spPr>
          <a:xfrm>
            <a:off x="1210309" y="4360811"/>
            <a:ext cx="4034324" cy="1877437"/>
          </a:xfrm>
          <a:prstGeom prst="rect">
            <a:avLst/>
          </a:prstGeom>
          <a:solidFill>
            <a:schemeClr val="accent4">
              <a:lumMod val="40000"/>
              <a:lumOff val="60000"/>
            </a:schemeClr>
          </a:solidFill>
        </p:spPr>
        <p:txBody>
          <a:bodyPr wrap="square" rtlCol="0">
            <a:spAutoFit/>
          </a:bodyPr>
          <a:lstStyle/>
          <a:p>
            <a:endParaRPr lang="en-IN" dirty="0"/>
          </a:p>
        </p:txBody>
      </p:sp>
      <p:sp>
        <p:nvSpPr>
          <p:cNvPr id="4" name="Slide Number Placeholder 3">
            <a:extLst>
              <a:ext uri="{FF2B5EF4-FFF2-40B4-BE49-F238E27FC236}">
                <a16:creationId xmlns:a16="http://schemas.microsoft.com/office/drawing/2014/main" id="{AF4776B0-DD13-5C40-3598-3C8799A1F5ED}"/>
              </a:ext>
            </a:extLst>
          </p:cNvPr>
          <p:cNvSpPr>
            <a:spLocks noGrp="1"/>
          </p:cNvSpPr>
          <p:nvPr>
            <p:ph type="sldNum" sz="quarter" idx="12"/>
          </p:nvPr>
        </p:nvSpPr>
        <p:spPr/>
        <p:txBody>
          <a:bodyPr/>
          <a:lstStyle/>
          <a:p>
            <a:fld id="{330EA680-D336-4FF7-8B7A-9848BB0A1C32}" type="slidenum">
              <a:rPr lang="en-US" smtClean="0"/>
              <a:pPr/>
              <a:t>16</a:t>
            </a:fld>
            <a:endParaRPr lang="en-US"/>
          </a:p>
        </p:txBody>
      </p:sp>
      <p:sp>
        <p:nvSpPr>
          <p:cNvPr id="3" name="Content Placeholder 1">
            <a:extLst>
              <a:ext uri="{FF2B5EF4-FFF2-40B4-BE49-F238E27FC236}">
                <a16:creationId xmlns:a16="http://schemas.microsoft.com/office/drawing/2014/main" id="{12FE2F13-D475-5B8D-C698-DC278CA3F0CE}"/>
              </a:ext>
            </a:extLst>
          </p:cNvPr>
          <p:cNvSpPr>
            <a:spLocks noGrp="1"/>
          </p:cNvSpPr>
          <p:nvPr>
            <p:ph idx="1"/>
          </p:nvPr>
        </p:nvSpPr>
        <p:spPr>
          <a:xfrm>
            <a:off x="285749" y="1114404"/>
            <a:ext cx="11209376" cy="1101006"/>
          </a:xfrm>
          <a:solidFill>
            <a:schemeClr val="accent6">
              <a:lumMod val="20000"/>
              <a:lumOff val="80000"/>
            </a:schemeClr>
          </a:solidFill>
        </p:spPr>
        <p:txBody>
          <a:bodyPr>
            <a:normAutofit/>
          </a:bodyPr>
          <a:lstStyle/>
          <a:p>
            <a:pPr marL="0" indent="0">
              <a:buNone/>
            </a:pPr>
            <a:r>
              <a:rPr lang="en-US" sz="2400" b="1" dirty="0">
                <a:ea typeface="+mj-ea"/>
                <a:cs typeface="+mj-cs"/>
              </a:rPr>
              <a:t>Efficiency-Aware Constraints</a:t>
            </a:r>
          </a:p>
          <a:p>
            <a:pPr marL="0" indent="0">
              <a:buNone/>
            </a:pPr>
            <a:r>
              <a:rPr lang="en-US" sz="2400" b="1" dirty="0"/>
              <a:t>Goal:</a:t>
            </a:r>
            <a:r>
              <a:rPr lang="en-US" sz="2400" dirty="0"/>
              <a:t> Bias search toward computationally efficient architectures</a:t>
            </a:r>
            <a:endParaRPr lang="en-US" sz="2400" b="1" dirty="0">
              <a:ea typeface="+mj-ea"/>
              <a:cs typeface="+mj-cs"/>
            </a:endParaRPr>
          </a:p>
        </p:txBody>
      </p:sp>
      <p:sp>
        <p:nvSpPr>
          <p:cNvPr id="5" name="Content Placeholder 1">
            <a:extLst>
              <a:ext uri="{FF2B5EF4-FFF2-40B4-BE49-F238E27FC236}">
                <a16:creationId xmlns:a16="http://schemas.microsoft.com/office/drawing/2014/main" id="{A775D1DC-07C8-BD5C-A1C4-9D8F666BDAD9}"/>
              </a:ext>
            </a:extLst>
          </p:cNvPr>
          <p:cNvSpPr txBox="1">
            <a:spLocks/>
          </p:cNvSpPr>
          <p:nvPr/>
        </p:nvSpPr>
        <p:spPr>
          <a:xfrm>
            <a:off x="285749" y="2555204"/>
            <a:ext cx="11209376" cy="1624909"/>
          </a:xfrm>
          <a:prstGeom prst="rect">
            <a:avLst/>
          </a:prstGeom>
          <a:solidFill>
            <a:schemeClr val="accent5">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ea typeface="+mj-ea"/>
                <a:cs typeface="+mj-cs"/>
              </a:rPr>
              <a:t>Monitored Efficiency Metrics</a:t>
            </a:r>
          </a:p>
          <a:p>
            <a:r>
              <a:rPr lang="en-US" sz="2000" b="1" dirty="0"/>
              <a:t>FLOPs</a:t>
            </a:r>
            <a:r>
              <a:rPr lang="en-US" sz="2000" dirty="0"/>
              <a:t> (Floating-Point Operations) - computational complexity</a:t>
            </a:r>
          </a:p>
          <a:p>
            <a:r>
              <a:rPr lang="en-US" sz="2000" b="1" dirty="0"/>
              <a:t>MACs</a:t>
            </a:r>
            <a:r>
              <a:rPr lang="en-US" sz="2000" dirty="0"/>
              <a:t> (Multiply-Accumulate Operations) - arithmetic operations count</a:t>
            </a:r>
          </a:p>
          <a:p>
            <a:r>
              <a:rPr lang="en-IN" sz="2000" b="1" dirty="0"/>
              <a:t>Parameters</a:t>
            </a:r>
            <a:r>
              <a:rPr lang="en-IN" sz="2000" dirty="0"/>
              <a:t> - model memory footprint</a:t>
            </a:r>
            <a:endParaRPr lang="en-US" sz="2000" b="1" dirty="0"/>
          </a:p>
        </p:txBody>
      </p:sp>
      <p:sp>
        <p:nvSpPr>
          <p:cNvPr id="11" name="Title 2">
            <a:extLst>
              <a:ext uri="{FF2B5EF4-FFF2-40B4-BE49-F238E27FC236}">
                <a16:creationId xmlns:a16="http://schemas.microsoft.com/office/drawing/2014/main" id="{A33BA9F6-3D9E-4E98-CAAE-F5DFC47E8D89}"/>
              </a:ext>
            </a:extLst>
          </p:cNvPr>
          <p:cNvSpPr>
            <a:spLocks noGrp="1"/>
          </p:cNvSpPr>
          <p:nvPr>
            <p:ph type="title"/>
          </p:nvPr>
        </p:nvSpPr>
        <p:spPr>
          <a:xfrm>
            <a:off x="285749" y="379023"/>
            <a:ext cx="11209376" cy="464000"/>
          </a:xfrm>
        </p:spPr>
        <p:txBody>
          <a:bodyPr/>
          <a:lstStyle/>
          <a:p>
            <a:r>
              <a:rPr lang="en-GB" b="1" dirty="0"/>
              <a:t>Methodology Pipeline (Contd..)</a:t>
            </a:r>
            <a:endParaRPr lang="en-AE" b="1" dirty="0"/>
          </a:p>
        </p:txBody>
      </p:sp>
      <p:grpSp>
        <p:nvGrpSpPr>
          <p:cNvPr id="15" name="Group 14">
            <a:extLst>
              <a:ext uri="{FF2B5EF4-FFF2-40B4-BE49-F238E27FC236}">
                <a16:creationId xmlns:a16="http://schemas.microsoft.com/office/drawing/2014/main" id="{03F1C914-9C33-EEF9-3B42-2D0306752751}"/>
              </a:ext>
            </a:extLst>
          </p:cNvPr>
          <p:cNvGrpSpPr/>
          <p:nvPr/>
        </p:nvGrpSpPr>
        <p:grpSpPr>
          <a:xfrm>
            <a:off x="1210309" y="4360811"/>
            <a:ext cx="4276920" cy="1795602"/>
            <a:chOff x="285749" y="4340442"/>
            <a:chExt cx="4276920" cy="1795602"/>
          </a:xfrm>
        </p:grpSpPr>
        <p:sp>
          <p:nvSpPr>
            <p:cNvPr id="7" name="TextBox 6">
              <a:extLst>
                <a:ext uri="{FF2B5EF4-FFF2-40B4-BE49-F238E27FC236}">
                  <a16:creationId xmlns:a16="http://schemas.microsoft.com/office/drawing/2014/main" id="{EF69FCC3-D770-8798-BF0B-21D900E41457}"/>
                </a:ext>
              </a:extLst>
            </p:cNvPr>
            <p:cNvSpPr txBox="1"/>
            <p:nvPr/>
          </p:nvSpPr>
          <p:spPr>
            <a:xfrm>
              <a:off x="285749" y="4340442"/>
              <a:ext cx="4276920" cy="400110"/>
            </a:xfrm>
            <a:prstGeom prst="rect">
              <a:avLst/>
            </a:prstGeom>
            <a:noFill/>
          </p:spPr>
          <p:txBody>
            <a:bodyPr wrap="square">
              <a:spAutoFit/>
            </a:bodyPr>
            <a:lstStyle/>
            <a:p>
              <a:r>
                <a:rPr lang="en-IN" sz="2000" b="1" dirty="0">
                  <a:latin typeface="Georgia" panose="02040502050405020303" pitchFamily="18" charset="0"/>
                  <a:ea typeface="+mj-ea"/>
                  <a:cs typeface="+mj-cs"/>
                </a:rPr>
                <a:t>Soft</a:t>
              </a:r>
              <a:r>
                <a:rPr lang="en-IN" sz="1600" b="1" dirty="0"/>
                <a:t> </a:t>
              </a:r>
              <a:r>
                <a:rPr lang="en-IN" sz="2000" b="1" dirty="0">
                  <a:latin typeface="Georgia" panose="02040502050405020303" pitchFamily="18" charset="0"/>
                  <a:ea typeface="+mj-ea"/>
                  <a:cs typeface="+mj-cs"/>
                </a:rPr>
                <a:t>Constraint</a:t>
              </a:r>
              <a:r>
                <a:rPr lang="en-IN" sz="1600" b="1" dirty="0"/>
                <a:t> </a:t>
              </a:r>
              <a:r>
                <a:rPr lang="en-IN" sz="2000" b="1" dirty="0">
                  <a:latin typeface="Georgia" panose="02040502050405020303" pitchFamily="18" charset="0"/>
                  <a:ea typeface="+mj-ea"/>
                  <a:cs typeface="+mj-cs"/>
                </a:rPr>
                <a:t>Formulation</a:t>
              </a:r>
              <a:r>
                <a:rPr lang="en-IN" sz="1600" b="1" dirty="0"/>
                <a:t>:</a:t>
              </a:r>
            </a:p>
          </p:txBody>
        </p:sp>
        <p:pic>
          <p:nvPicPr>
            <p:cNvPr id="9" name="Picture 8">
              <a:extLst>
                <a:ext uri="{FF2B5EF4-FFF2-40B4-BE49-F238E27FC236}">
                  <a16:creationId xmlns:a16="http://schemas.microsoft.com/office/drawing/2014/main" id="{E4085D52-2C86-8B0E-4667-11973B611AD8}"/>
                </a:ext>
              </a:extLst>
            </p:cNvPr>
            <p:cNvPicPr>
              <a:picLocks noChangeAspect="1"/>
            </p:cNvPicPr>
            <p:nvPr/>
          </p:nvPicPr>
          <p:blipFill>
            <a:blip r:embed="rId2"/>
            <a:stretch>
              <a:fillRect/>
            </a:stretch>
          </p:blipFill>
          <p:spPr>
            <a:xfrm>
              <a:off x="313742" y="4900881"/>
              <a:ext cx="3961560" cy="1235163"/>
            </a:xfrm>
            <a:prstGeom prst="rect">
              <a:avLst/>
            </a:prstGeom>
          </p:spPr>
        </p:pic>
      </p:grpSp>
      <p:sp>
        <p:nvSpPr>
          <p:cNvPr id="13" name="TextBox 12">
            <a:extLst>
              <a:ext uri="{FF2B5EF4-FFF2-40B4-BE49-F238E27FC236}">
                <a16:creationId xmlns:a16="http://schemas.microsoft.com/office/drawing/2014/main" id="{7044BAB1-21FB-FB6A-7870-6CC09E78DFDD}"/>
              </a:ext>
            </a:extLst>
          </p:cNvPr>
          <p:cNvSpPr txBox="1"/>
          <p:nvPr/>
        </p:nvSpPr>
        <p:spPr>
          <a:xfrm>
            <a:off x="6096000" y="4360811"/>
            <a:ext cx="4885691" cy="1877437"/>
          </a:xfrm>
          <a:prstGeom prst="rect">
            <a:avLst/>
          </a:prstGeom>
          <a:solidFill>
            <a:schemeClr val="accent2">
              <a:lumMod val="20000"/>
              <a:lumOff val="80000"/>
            </a:schemeClr>
          </a:solidFill>
        </p:spPr>
        <p:txBody>
          <a:bodyPr wrap="square" rtlCol="0">
            <a:spAutoFit/>
          </a:bodyPr>
          <a:lstStyle/>
          <a:p>
            <a:r>
              <a:rPr lang="en-IN" sz="2000" b="1" dirty="0">
                <a:latin typeface="Georgia" panose="02040502050405020303" pitchFamily="18" charset="0"/>
                <a:ea typeface="+mj-ea"/>
                <a:cs typeface="+mj-cs"/>
              </a:rPr>
              <a:t>Predefined</a:t>
            </a:r>
            <a:r>
              <a:rPr lang="en-IN" b="1" dirty="0"/>
              <a:t> </a:t>
            </a:r>
            <a:r>
              <a:rPr lang="en-IN" sz="2000" b="1" dirty="0">
                <a:latin typeface="Georgia" panose="02040502050405020303" pitchFamily="18" charset="0"/>
                <a:ea typeface="+mj-ea"/>
                <a:cs typeface="+mj-cs"/>
              </a:rPr>
              <a:t>Computational</a:t>
            </a:r>
            <a:r>
              <a:rPr lang="en-IN" b="1" dirty="0"/>
              <a:t> </a:t>
            </a:r>
            <a:r>
              <a:rPr lang="en-IN" sz="2000" b="1" dirty="0">
                <a:latin typeface="Georgia" panose="02040502050405020303" pitchFamily="18" charset="0"/>
                <a:ea typeface="+mj-ea"/>
                <a:cs typeface="+mj-cs"/>
              </a:rPr>
              <a:t>Budgets</a:t>
            </a:r>
          </a:p>
          <a:p>
            <a:endParaRPr lang="en-IN" dirty="0"/>
          </a:p>
          <a:p>
            <a:r>
              <a:rPr lang="en-IN" sz="2000" dirty="0">
                <a:latin typeface="Georgia" panose="02040502050405020303" pitchFamily="18" charset="0"/>
              </a:rPr>
              <a:t>B₁</a:t>
            </a:r>
            <a:r>
              <a:rPr lang="en-IN" dirty="0"/>
              <a:t> </a:t>
            </a:r>
            <a:r>
              <a:rPr lang="en-IN" sz="2000" dirty="0">
                <a:latin typeface="Georgia" panose="02040502050405020303" pitchFamily="18" charset="0"/>
              </a:rPr>
              <a:t>= 5.0 × 10⁷ (50M FLOPs)</a:t>
            </a:r>
          </a:p>
          <a:p>
            <a:r>
              <a:rPr lang="en-IN" sz="2000" dirty="0">
                <a:latin typeface="Georgia" panose="02040502050405020303" pitchFamily="18" charset="0"/>
              </a:rPr>
              <a:t>B₂ = 2.5 × 10⁷ (25M MACs)</a:t>
            </a:r>
          </a:p>
          <a:p>
            <a:r>
              <a:rPr lang="en-IN" sz="2000" dirty="0">
                <a:latin typeface="Georgia" panose="02040502050405020303" pitchFamily="18" charset="0"/>
              </a:rPr>
              <a:t>B₃ = 5.0 × 10⁵ (0.5M parameters)</a:t>
            </a:r>
          </a:p>
          <a:p>
            <a:endParaRPr lang="en-IN" dirty="0"/>
          </a:p>
        </p:txBody>
      </p:sp>
    </p:spTree>
    <p:extLst>
      <p:ext uri="{BB962C8B-B14F-4D97-AF65-F5344CB8AC3E}">
        <p14:creationId xmlns:p14="http://schemas.microsoft.com/office/powerpoint/2010/main" val="3739992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89BCC-9C60-F19C-0E4D-1AED67AFE29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8B6937-6729-A6E2-4CEE-D3CABAAD0712}"/>
              </a:ext>
            </a:extLst>
          </p:cNvPr>
          <p:cNvSpPr>
            <a:spLocks noGrp="1"/>
          </p:cNvSpPr>
          <p:nvPr>
            <p:ph type="sldNum" sz="quarter" idx="12"/>
          </p:nvPr>
        </p:nvSpPr>
        <p:spPr/>
        <p:txBody>
          <a:bodyPr/>
          <a:lstStyle/>
          <a:p>
            <a:fld id="{330EA680-D336-4FF7-8B7A-9848BB0A1C32}" type="slidenum">
              <a:rPr lang="en-US" smtClean="0"/>
              <a:pPr/>
              <a:t>17</a:t>
            </a:fld>
            <a:endParaRPr lang="en-US"/>
          </a:p>
        </p:txBody>
      </p:sp>
      <p:sp>
        <p:nvSpPr>
          <p:cNvPr id="3" name="Content Placeholder 1">
            <a:extLst>
              <a:ext uri="{FF2B5EF4-FFF2-40B4-BE49-F238E27FC236}">
                <a16:creationId xmlns:a16="http://schemas.microsoft.com/office/drawing/2014/main" id="{4E186A17-9C95-9600-DD8E-9475AB5DFF95}"/>
              </a:ext>
            </a:extLst>
          </p:cNvPr>
          <p:cNvSpPr>
            <a:spLocks noGrp="1"/>
          </p:cNvSpPr>
          <p:nvPr>
            <p:ph idx="1"/>
          </p:nvPr>
        </p:nvSpPr>
        <p:spPr>
          <a:xfrm>
            <a:off x="407047" y="1578404"/>
            <a:ext cx="6488275" cy="1395532"/>
          </a:xfrm>
          <a:solidFill>
            <a:schemeClr val="accent4">
              <a:lumMod val="40000"/>
              <a:lumOff val="60000"/>
            </a:schemeClr>
          </a:solidFill>
        </p:spPr>
        <p:txBody>
          <a:bodyPr>
            <a:normAutofit fontScale="55000" lnSpcReduction="20000"/>
          </a:bodyPr>
          <a:lstStyle/>
          <a:p>
            <a:pPr marL="0" indent="0">
              <a:buNone/>
            </a:pPr>
            <a:r>
              <a:rPr lang="en-US" sz="3600" b="1" dirty="0">
                <a:ea typeface="+mj-ea"/>
                <a:cs typeface="+mj-cs"/>
              </a:rPr>
              <a:t>Second-Order Approximation:</a:t>
            </a:r>
          </a:p>
          <a:p>
            <a:r>
              <a:rPr lang="en-US" sz="2900" dirty="0"/>
              <a:t>Computes unrolled model for more accurate gradient estimation</a:t>
            </a:r>
          </a:p>
          <a:p>
            <a:r>
              <a:rPr lang="en-IN" sz="2900" dirty="0"/>
              <a:t>Requires computing Hessian matrix	</a:t>
            </a:r>
          </a:p>
          <a:p>
            <a:r>
              <a:rPr lang="en-US" sz="2900" dirty="0"/>
              <a:t>Computationally expensive - creates computational bottleneck</a:t>
            </a:r>
          </a:p>
        </p:txBody>
      </p:sp>
      <p:sp>
        <p:nvSpPr>
          <p:cNvPr id="5" name="Content Placeholder 1">
            <a:extLst>
              <a:ext uri="{FF2B5EF4-FFF2-40B4-BE49-F238E27FC236}">
                <a16:creationId xmlns:a16="http://schemas.microsoft.com/office/drawing/2014/main" id="{8F58E2CB-2561-DFBA-BD55-9F3E831F81D5}"/>
              </a:ext>
            </a:extLst>
          </p:cNvPr>
          <p:cNvSpPr txBox="1">
            <a:spLocks/>
          </p:cNvSpPr>
          <p:nvPr/>
        </p:nvSpPr>
        <p:spPr>
          <a:xfrm>
            <a:off x="407047" y="3219853"/>
            <a:ext cx="6488275" cy="2294540"/>
          </a:xfrm>
          <a:prstGeom prst="rect">
            <a:avLst/>
          </a:prstGeom>
          <a:solidFill>
            <a:schemeClr val="accent2">
              <a:lumMod val="40000"/>
              <a:lumOff val="6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200" b="1" dirty="0"/>
              <a:t>First-Order Approximation (Our Choice):</a:t>
            </a:r>
            <a:endParaRPr lang="en-IN" sz="2400" b="1" dirty="0"/>
          </a:p>
          <a:p>
            <a:r>
              <a:rPr lang="en-US" sz="1800" dirty="0"/>
              <a:t>Direct gradient computation without unrolling</a:t>
            </a:r>
          </a:p>
          <a:p>
            <a:r>
              <a:rPr lang="en-IN" sz="1800" b="1" dirty="0"/>
              <a:t>Significantly faster</a:t>
            </a:r>
            <a:r>
              <a:rPr lang="en-IN" sz="1800" dirty="0"/>
              <a:t> and memory-efficient</a:t>
            </a:r>
          </a:p>
          <a:p>
            <a:r>
              <a:rPr lang="en-US" sz="1800" dirty="0"/>
              <a:t>Trades minor accuracy for computational efficiency</a:t>
            </a:r>
          </a:p>
          <a:p>
            <a:r>
              <a:rPr lang="en-US" sz="1800" b="1" dirty="0"/>
              <a:t>Ideal for lightweight deployment</a:t>
            </a:r>
            <a:r>
              <a:rPr lang="en-US" sz="1800" dirty="0"/>
              <a:t> on commodity hardware</a:t>
            </a:r>
            <a:endParaRPr lang="en-US" sz="1800" b="1" dirty="0"/>
          </a:p>
        </p:txBody>
      </p:sp>
      <p:sp>
        <p:nvSpPr>
          <p:cNvPr id="11" name="Title 2">
            <a:extLst>
              <a:ext uri="{FF2B5EF4-FFF2-40B4-BE49-F238E27FC236}">
                <a16:creationId xmlns:a16="http://schemas.microsoft.com/office/drawing/2014/main" id="{EC307A3E-3F62-F2B2-9CCD-2E60EDD9F616}"/>
              </a:ext>
            </a:extLst>
          </p:cNvPr>
          <p:cNvSpPr>
            <a:spLocks noGrp="1"/>
          </p:cNvSpPr>
          <p:nvPr>
            <p:ph type="title"/>
          </p:nvPr>
        </p:nvSpPr>
        <p:spPr>
          <a:xfrm>
            <a:off x="407047" y="707374"/>
            <a:ext cx="11209376" cy="464000"/>
          </a:xfrm>
        </p:spPr>
        <p:txBody>
          <a:bodyPr/>
          <a:lstStyle/>
          <a:p>
            <a:r>
              <a:rPr lang="en-GB" b="1" dirty="0"/>
              <a:t>Architecture Discretization </a:t>
            </a:r>
            <a:endParaRPr lang="en-AE" b="1" dirty="0"/>
          </a:p>
        </p:txBody>
      </p:sp>
      <p:pic>
        <p:nvPicPr>
          <p:cNvPr id="7" name="Picture 6">
            <a:extLst>
              <a:ext uri="{FF2B5EF4-FFF2-40B4-BE49-F238E27FC236}">
                <a16:creationId xmlns:a16="http://schemas.microsoft.com/office/drawing/2014/main" id="{D3386B1E-6E5A-76A1-FE51-37CDDDCE594C}"/>
              </a:ext>
            </a:extLst>
          </p:cNvPr>
          <p:cNvPicPr>
            <a:picLocks noChangeAspect="1"/>
          </p:cNvPicPr>
          <p:nvPr/>
        </p:nvPicPr>
        <p:blipFill>
          <a:blip r:embed="rId2"/>
          <a:stretch>
            <a:fillRect/>
          </a:stretch>
        </p:blipFill>
        <p:spPr>
          <a:xfrm>
            <a:off x="7145762" y="2182795"/>
            <a:ext cx="4554825" cy="2268883"/>
          </a:xfrm>
          <a:prstGeom prst="rect">
            <a:avLst/>
          </a:prstGeom>
        </p:spPr>
      </p:pic>
    </p:spTree>
    <p:extLst>
      <p:ext uri="{BB962C8B-B14F-4D97-AF65-F5344CB8AC3E}">
        <p14:creationId xmlns:p14="http://schemas.microsoft.com/office/powerpoint/2010/main" val="970971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FE2DB-4460-83C0-254B-5477F99912F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77AD15-9EE7-767F-53DC-82BD6CF28AC6}"/>
              </a:ext>
            </a:extLst>
          </p:cNvPr>
          <p:cNvSpPr>
            <a:spLocks noGrp="1"/>
          </p:cNvSpPr>
          <p:nvPr>
            <p:ph type="title"/>
          </p:nvPr>
        </p:nvSpPr>
        <p:spPr>
          <a:xfrm>
            <a:off x="2017744" y="187748"/>
            <a:ext cx="11209376" cy="464000"/>
          </a:xfrm>
        </p:spPr>
        <p:txBody>
          <a:bodyPr/>
          <a:lstStyle/>
          <a:p>
            <a:r>
              <a:rPr lang="en-GB" b="1" dirty="0"/>
              <a:t>Optimal light-weight Architecture</a:t>
            </a:r>
            <a:endParaRPr lang="en-AE" b="1" dirty="0"/>
          </a:p>
        </p:txBody>
      </p:sp>
      <p:sp>
        <p:nvSpPr>
          <p:cNvPr id="4" name="Slide Number Placeholder 3">
            <a:extLst>
              <a:ext uri="{FF2B5EF4-FFF2-40B4-BE49-F238E27FC236}">
                <a16:creationId xmlns:a16="http://schemas.microsoft.com/office/drawing/2014/main" id="{8D9AC045-A0E9-DD2B-684E-9F9D01FA5CD1}"/>
              </a:ext>
            </a:extLst>
          </p:cNvPr>
          <p:cNvSpPr>
            <a:spLocks noGrp="1"/>
          </p:cNvSpPr>
          <p:nvPr>
            <p:ph type="sldNum" sz="quarter" idx="12"/>
          </p:nvPr>
        </p:nvSpPr>
        <p:spPr/>
        <p:txBody>
          <a:bodyPr/>
          <a:lstStyle/>
          <a:p>
            <a:fld id="{330EA680-D336-4FF7-8B7A-9848BB0A1C32}" type="slidenum">
              <a:rPr lang="en-US" smtClean="0"/>
              <a:pPr/>
              <a:t>18</a:t>
            </a:fld>
            <a:endParaRPr lang="en-US"/>
          </a:p>
        </p:txBody>
      </p:sp>
      <p:pic>
        <p:nvPicPr>
          <p:cNvPr id="6" name="Picture 5" descr="A diagram of a pool&#10;&#10;AI-generated content may be incorrect.">
            <a:extLst>
              <a:ext uri="{FF2B5EF4-FFF2-40B4-BE49-F238E27FC236}">
                <a16:creationId xmlns:a16="http://schemas.microsoft.com/office/drawing/2014/main" id="{D8C7F311-ABDB-350A-1B3A-321F8A699ACD}"/>
              </a:ext>
            </a:extLst>
          </p:cNvPr>
          <p:cNvPicPr>
            <a:picLocks noChangeAspect="1"/>
          </p:cNvPicPr>
          <p:nvPr/>
        </p:nvPicPr>
        <p:blipFill>
          <a:blip r:embed="rId2"/>
          <a:srcRect t="3472"/>
          <a:stretch>
            <a:fillRect/>
          </a:stretch>
        </p:blipFill>
        <p:spPr>
          <a:xfrm>
            <a:off x="285749" y="651748"/>
            <a:ext cx="4006333" cy="5658109"/>
          </a:xfrm>
          <a:prstGeom prst="rect">
            <a:avLst/>
          </a:prstGeom>
        </p:spPr>
      </p:pic>
      <p:sp>
        <p:nvSpPr>
          <p:cNvPr id="10" name="TextBox 9">
            <a:extLst>
              <a:ext uri="{FF2B5EF4-FFF2-40B4-BE49-F238E27FC236}">
                <a16:creationId xmlns:a16="http://schemas.microsoft.com/office/drawing/2014/main" id="{DA105F10-7E6F-4346-0389-C75D142733B7}"/>
              </a:ext>
            </a:extLst>
          </p:cNvPr>
          <p:cNvSpPr txBox="1"/>
          <p:nvPr/>
        </p:nvSpPr>
        <p:spPr>
          <a:xfrm>
            <a:off x="4608028" y="1336952"/>
            <a:ext cx="7426025" cy="492443"/>
          </a:xfrm>
          <a:prstGeom prst="rect">
            <a:avLst/>
          </a:prstGeom>
          <a:noFill/>
        </p:spPr>
        <p:txBody>
          <a:bodyPr wrap="square" rtlCol="0">
            <a:spAutoFit/>
          </a:bodyPr>
          <a:lstStyle/>
          <a:p>
            <a:pPr lvl="0" eaLnBrk="0" fontAlgn="base" hangingPunct="0">
              <a:spcBef>
                <a:spcPct val="0"/>
              </a:spcBef>
              <a:spcAft>
                <a:spcPct val="0"/>
              </a:spcAft>
            </a:pPr>
            <a:r>
              <a:rPr lang="en-IN" sz="2600" b="1" dirty="0">
                <a:latin typeface="Georgia" panose="02040502050405020303" pitchFamily="18" charset="0"/>
              </a:rPr>
              <a:t>Performance Metrics :</a:t>
            </a:r>
            <a:r>
              <a:rPr lang="en-IN" sz="2600" dirty="0">
                <a:latin typeface="Georgia" panose="02040502050405020303" pitchFamily="18" charset="0"/>
              </a:rPr>
              <a:t> </a:t>
            </a:r>
            <a:endParaRPr lang="en-AE" sz="2600" dirty="0">
              <a:latin typeface="Georgia" panose="02040502050405020303" pitchFamily="18" charset="0"/>
            </a:endParaRPr>
          </a:p>
        </p:txBody>
      </p:sp>
      <p:graphicFrame>
        <p:nvGraphicFramePr>
          <p:cNvPr id="2" name="Table 1">
            <a:extLst>
              <a:ext uri="{FF2B5EF4-FFF2-40B4-BE49-F238E27FC236}">
                <a16:creationId xmlns:a16="http://schemas.microsoft.com/office/drawing/2014/main" id="{6A4F49EC-1BCE-0FB9-757F-28F143BFE977}"/>
              </a:ext>
            </a:extLst>
          </p:cNvPr>
          <p:cNvGraphicFramePr>
            <a:graphicFrameLocks noGrp="1"/>
          </p:cNvGraphicFramePr>
          <p:nvPr>
            <p:extLst>
              <p:ext uri="{D42A27DB-BD31-4B8C-83A1-F6EECF244321}">
                <p14:modId xmlns:p14="http://schemas.microsoft.com/office/powerpoint/2010/main" val="1500680289"/>
              </p:ext>
            </p:extLst>
          </p:nvPr>
        </p:nvGraphicFramePr>
        <p:xfrm>
          <a:off x="4683321" y="2038739"/>
          <a:ext cx="6289480" cy="1828800"/>
        </p:xfrm>
        <a:graphic>
          <a:graphicData uri="http://schemas.openxmlformats.org/drawingml/2006/table">
            <a:tbl>
              <a:tblPr firstRow="1" bandRow="1">
                <a:tableStyleId>{7DF18680-E054-41AD-8BC1-D1AEF772440D}</a:tableStyleId>
              </a:tblPr>
              <a:tblGrid>
                <a:gridCol w="3144740">
                  <a:extLst>
                    <a:ext uri="{9D8B030D-6E8A-4147-A177-3AD203B41FA5}">
                      <a16:colId xmlns:a16="http://schemas.microsoft.com/office/drawing/2014/main" val="3922985503"/>
                    </a:ext>
                  </a:extLst>
                </a:gridCol>
                <a:gridCol w="3144740">
                  <a:extLst>
                    <a:ext uri="{9D8B030D-6E8A-4147-A177-3AD203B41FA5}">
                      <a16:colId xmlns:a16="http://schemas.microsoft.com/office/drawing/2014/main" val="247536046"/>
                    </a:ext>
                  </a:extLst>
                </a:gridCol>
              </a:tblGrid>
              <a:tr h="328196">
                <a:tc>
                  <a:txBody>
                    <a:bodyPr/>
                    <a:lstStyle/>
                    <a:p>
                      <a:r>
                        <a:rPr lang="en-IN" dirty="0"/>
                        <a:t>Metric</a:t>
                      </a:r>
                    </a:p>
                  </a:txBody>
                  <a:tcPr/>
                </a:tc>
                <a:tc>
                  <a:txBody>
                    <a:bodyPr/>
                    <a:lstStyle/>
                    <a:p>
                      <a:r>
                        <a:rPr lang="en-IN" dirty="0"/>
                        <a:t>Value</a:t>
                      </a:r>
                    </a:p>
                  </a:txBody>
                  <a:tcPr/>
                </a:tc>
                <a:extLst>
                  <a:ext uri="{0D108BD9-81ED-4DB2-BD59-A6C34878D82A}">
                    <a16:rowId xmlns:a16="http://schemas.microsoft.com/office/drawing/2014/main" val="176072872"/>
                  </a:ext>
                </a:extLst>
              </a:tr>
              <a:tr h="328196">
                <a:tc>
                  <a:txBody>
                    <a:bodyPr/>
                    <a:lstStyle/>
                    <a:p>
                      <a:r>
                        <a:rPr lang="en-IN" dirty="0"/>
                        <a:t>Parameters</a:t>
                      </a:r>
                    </a:p>
                  </a:txBody>
                  <a:tcPr/>
                </a:tc>
                <a:tc>
                  <a:txBody>
                    <a:bodyPr/>
                    <a:lstStyle/>
                    <a:p>
                      <a:r>
                        <a:rPr lang="en-IN" dirty="0"/>
                        <a:t>170904 (0.17M)</a:t>
                      </a:r>
                    </a:p>
                  </a:txBody>
                  <a:tcPr/>
                </a:tc>
                <a:extLst>
                  <a:ext uri="{0D108BD9-81ED-4DB2-BD59-A6C34878D82A}">
                    <a16:rowId xmlns:a16="http://schemas.microsoft.com/office/drawing/2014/main" val="1213559139"/>
                  </a:ext>
                </a:extLst>
              </a:tr>
              <a:tr h="328196">
                <a:tc>
                  <a:txBody>
                    <a:bodyPr/>
                    <a:lstStyle/>
                    <a:p>
                      <a:r>
                        <a:rPr lang="en-IN" dirty="0"/>
                        <a:t>Flops</a:t>
                      </a:r>
                    </a:p>
                  </a:txBody>
                  <a:tcPr/>
                </a:tc>
                <a:tc>
                  <a:txBody>
                    <a:bodyPr/>
                    <a:lstStyle/>
                    <a:p>
                      <a:r>
                        <a:rPr lang="en-IN" dirty="0"/>
                        <a:t>167.8M</a:t>
                      </a:r>
                    </a:p>
                  </a:txBody>
                  <a:tcPr/>
                </a:tc>
                <a:extLst>
                  <a:ext uri="{0D108BD9-81ED-4DB2-BD59-A6C34878D82A}">
                    <a16:rowId xmlns:a16="http://schemas.microsoft.com/office/drawing/2014/main" val="1165270912"/>
                  </a:ext>
                </a:extLst>
              </a:tr>
              <a:tr h="328196">
                <a:tc>
                  <a:txBody>
                    <a:bodyPr/>
                    <a:lstStyle/>
                    <a:p>
                      <a:r>
                        <a:rPr lang="en-IN" dirty="0"/>
                        <a:t>Macs</a:t>
                      </a:r>
                    </a:p>
                  </a:txBody>
                  <a:tcPr/>
                </a:tc>
                <a:tc>
                  <a:txBody>
                    <a:bodyPr/>
                    <a:lstStyle/>
                    <a:p>
                      <a:r>
                        <a:rPr lang="en-IN" dirty="0"/>
                        <a:t>82.62M</a:t>
                      </a:r>
                    </a:p>
                  </a:txBody>
                  <a:tcPr/>
                </a:tc>
                <a:extLst>
                  <a:ext uri="{0D108BD9-81ED-4DB2-BD59-A6C34878D82A}">
                    <a16:rowId xmlns:a16="http://schemas.microsoft.com/office/drawing/2014/main" val="2578060954"/>
                  </a:ext>
                </a:extLst>
              </a:tr>
              <a:tr h="328196">
                <a:tc>
                  <a:txBody>
                    <a:bodyPr/>
                    <a:lstStyle/>
                    <a:p>
                      <a:r>
                        <a:rPr lang="en-IN" dirty="0"/>
                        <a:t>Validation accuracy</a:t>
                      </a:r>
                    </a:p>
                  </a:txBody>
                  <a:tcPr/>
                </a:tc>
                <a:tc>
                  <a:txBody>
                    <a:bodyPr/>
                    <a:lstStyle/>
                    <a:p>
                      <a:r>
                        <a:rPr lang="en-IN" dirty="0"/>
                        <a:t>90.6%</a:t>
                      </a:r>
                    </a:p>
                  </a:txBody>
                  <a:tcPr/>
                </a:tc>
                <a:extLst>
                  <a:ext uri="{0D108BD9-81ED-4DB2-BD59-A6C34878D82A}">
                    <a16:rowId xmlns:a16="http://schemas.microsoft.com/office/drawing/2014/main" val="1887957251"/>
                  </a:ext>
                </a:extLst>
              </a:tr>
            </a:tbl>
          </a:graphicData>
        </a:graphic>
      </p:graphicFrame>
      <p:sp>
        <p:nvSpPr>
          <p:cNvPr id="5" name="TextBox 4">
            <a:extLst>
              <a:ext uri="{FF2B5EF4-FFF2-40B4-BE49-F238E27FC236}">
                <a16:creationId xmlns:a16="http://schemas.microsoft.com/office/drawing/2014/main" id="{1E25CC90-948A-D669-F8E0-1CA215C0BAE3}"/>
              </a:ext>
            </a:extLst>
          </p:cNvPr>
          <p:cNvSpPr txBox="1"/>
          <p:nvPr/>
        </p:nvSpPr>
        <p:spPr>
          <a:xfrm>
            <a:off x="4608028" y="4382275"/>
            <a:ext cx="6438769" cy="646331"/>
          </a:xfrm>
          <a:prstGeom prst="rect">
            <a:avLst/>
          </a:prstGeom>
          <a:noFill/>
        </p:spPr>
        <p:txBody>
          <a:bodyPr wrap="square" rtlCol="0">
            <a:spAutoFit/>
          </a:bodyPr>
          <a:lstStyle/>
          <a:p>
            <a:r>
              <a:rPr lang="en-IN" dirty="0"/>
              <a:t>This architecture was then trained and validated from scratch with the full dataset for 50 epochs </a:t>
            </a:r>
          </a:p>
        </p:txBody>
      </p:sp>
    </p:spTree>
    <p:extLst>
      <p:ext uri="{BB962C8B-B14F-4D97-AF65-F5344CB8AC3E}">
        <p14:creationId xmlns:p14="http://schemas.microsoft.com/office/powerpoint/2010/main" val="2113255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2E496-EBDE-38F9-3DD5-61C293447CA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3672D8-B82E-FA25-2EA8-37FA2E5A33C4}"/>
              </a:ext>
            </a:extLst>
          </p:cNvPr>
          <p:cNvSpPr>
            <a:spLocks noGrp="1"/>
          </p:cNvSpPr>
          <p:nvPr>
            <p:ph idx="1"/>
          </p:nvPr>
        </p:nvSpPr>
        <p:spPr>
          <a:xfrm>
            <a:off x="571499" y="1137256"/>
            <a:ext cx="11209376" cy="570246"/>
          </a:xfrm>
        </p:spPr>
        <p:txBody>
          <a:bodyPr/>
          <a:lstStyle/>
          <a:p>
            <a:pPr marL="0" indent="0">
              <a:buNone/>
            </a:pPr>
            <a:r>
              <a:rPr lang="en-US" b="1" dirty="0"/>
              <a:t>Reward Curve</a:t>
            </a:r>
            <a:endParaRPr lang="en-AE" b="1" dirty="0"/>
          </a:p>
        </p:txBody>
      </p:sp>
      <p:sp>
        <p:nvSpPr>
          <p:cNvPr id="3" name="Title 2">
            <a:extLst>
              <a:ext uri="{FF2B5EF4-FFF2-40B4-BE49-F238E27FC236}">
                <a16:creationId xmlns:a16="http://schemas.microsoft.com/office/drawing/2014/main" id="{23822D0F-C44E-BE29-ED57-3C4092B4476F}"/>
              </a:ext>
            </a:extLst>
          </p:cNvPr>
          <p:cNvSpPr>
            <a:spLocks noGrp="1"/>
          </p:cNvSpPr>
          <p:nvPr>
            <p:ph type="title"/>
          </p:nvPr>
        </p:nvSpPr>
        <p:spPr/>
        <p:txBody>
          <a:bodyPr/>
          <a:lstStyle/>
          <a:p>
            <a:r>
              <a:rPr lang="en-GB" b="1" dirty="0"/>
              <a:t>Performance Evaluations (NAS)</a:t>
            </a:r>
            <a:endParaRPr lang="en-AE" b="1" dirty="0"/>
          </a:p>
        </p:txBody>
      </p:sp>
      <p:sp>
        <p:nvSpPr>
          <p:cNvPr id="4" name="Slide Number Placeholder 3">
            <a:extLst>
              <a:ext uri="{FF2B5EF4-FFF2-40B4-BE49-F238E27FC236}">
                <a16:creationId xmlns:a16="http://schemas.microsoft.com/office/drawing/2014/main" id="{E700729C-59E9-7094-8FA6-95E7E1CFA1E4}"/>
              </a:ext>
            </a:extLst>
          </p:cNvPr>
          <p:cNvSpPr>
            <a:spLocks noGrp="1"/>
          </p:cNvSpPr>
          <p:nvPr>
            <p:ph type="sldNum" sz="quarter" idx="12"/>
          </p:nvPr>
        </p:nvSpPr>
        <p:spPr/>
        <p:txBody>
          <a:bodyPr/>
          <a:lstStyle/>
          <a:p>
            <a:fld id="{330EA680-D336-4FF7-8B7A-9848BB0A1C32}" type="slidenum">
              <a:rPr lang="en-US" smtClean="0"/>
              <a:pPr/>
              <a:t>19</a:t>
            </a:fld>
            <a:endParaRPr lang="en-US"/>
          </a:p>
        </p:txBody>
      </p:sp>
      <p:pic>
        <p:nvPicPr>
          <p:cNvPr id="6" name="Picture 5">
            <a:extLst>
              <a:ext uri="{FF2B5EF4-FFF2-40B4-BE49-F238E27FC236}">
                <a16:creationId xmlns:a16="http://schemas.microsoft.com/office/drawing/2014/main" id="{C9669024-29F7-9A5D-CFFF-A98065DC35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1866661"/>
            <a:ext cx="10287000" cy="2152650"/>
          </a:xfrm>
          <a:prstGeom prst="rect">
            <a:avLst/>
          </a:prstGeom>
        </p:spPr>
      </p:pic>
      <p:sp>
        <p:nvSpPr>
          <p:cNvPr id="11" name="TextBox 10">
            <a:extLst>
              <a:ext uri="{FF2B5EF4-FFF2-40B4-BE49-F238E27FC236}">
                <a16:creationId xmlns:a16="http://schemas.microsoft.com/office/drawing/2014/main" id="{61F0202A-FE62-0628-90A4-755B826500B3}"/>
              </a:ext>
            </a:extLst>
          </p:cNvPr>
          <p:cNvSpPr txBox="1"/>
          <p:nvPr/>
        </p:nvSpPr>
        <p:spPr>
          <a:xfrm>
            <a:off x="1077886" y="4374414"/>
            <a:ext cx="10357757" cy="707886"/>
          </a:xfrm>
          <a:prstGeom prst="rect">
            <a:avLst/>
          </a:prstGeom>
          <a:noFill/>
        </p:spPr>
        <p:txBody>
          <a:bodyPr wrap="square">
            <a:spAutoFit/>
          </a:bodyPr>
          <a:lstStyle/>
          <a:p>
            <a:r>
              <a:rPr lang="en-US" sz="2000" dirty="0">
                <a:latin typeface="Georgia" panose="02040502050405020303" pitchFamily="18" charset="0"/>
              </a:rPr>
              <a:t>Demonstrates steady reward improvement as NAS simultaneously optimizes accuracy and efficiency, converging to the best lightweight architecture by epoch 20</a:t>
            </a:r>
            <a:endParaRPr lang="en-IN" sz="2000" dirty="0">
              <a:latin typeface="Georgia" panose="02040502050405020303" pitchFamily="18" charset="0"/>
            </a:endParaRPr>
          </a:p>
        </p:txBody>
      </p:sp>
    </p:spTree>
    <p:extLst>
      <p:ext uri="{BB962C8B-B14F-4D97-AF65-F5344CB8AC3E}">
        <p14:creationId xmlns:p14="http://schemas.microsoft.com/office/powerpoint/2010/main" val="1578090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9D34E0E-6139-7653-CCF6-3D7427E1BB89}"/>
              </a:ext>
            </a:extLst>
          </p:cNvPr>
          <p:cNvSpPr>
            <a:spLocks noGrp="1"/>
          </p:cNvSpPr>
          <p:nvPr>
            <p:ph idx="1"/>
          </p:nvPr>
        </p:nvSpPr>
        <p:spPr/>
        <p:txBody>
          <a:bodyPr vert="horz" lIns="91440" tIns="45720" rIns="91440" bIns="45720" rtlCol="0" anchor="t">
            <a:normAutofit/>
          </a:bodyPr>
          <a:lstStyle/>
          <a:p>
            <a:pPr marL="0" indent="0">
              <a:buNone/>
            </a:pPr>
            <a:endParaRPr lang="en-IN" b="1" dirty="0">
              <a:ea typeface="Calibri"/>
              <a:cs typeface="Calibri"/>
            </a:endParaRPr>
          </a:p>
          <a:p>
            <a:pPr marL="0" indent="0">
              <a:buNone/>
            </a:pPr>
            <a:endParaRPr lang="en-IN" b="1" dirty="0">
              <a:solidFill>
                <a:srgbClr val="00B050"/>
              </a:solidFill>
              <a:ea typeface="Calibri"/>
              <a:cs typeface="Calibri"/>
            </a:endParaRPr>
          </a:p>
        </p:txBody>
      </p:sp>
      <p:sp>
        <p:nvSpPr>
          <p:cNvPr id="4" name="Title 3">
            <a:extLst>
              <a:ext uri="{FF2B5EF4-FFF2-40B4-BE49-F238E27FC236}">
                <a16:creationId xmlns:a16="http://schemas.microsoft.com/office/drawing/2014/main" id="{E472E394-459F-B4D4-2B1F-A261E4719A79}"/>
              </a:ext>
            </a:extLst>
          </p:cNvPr>
          <p:cNvSpPr>
            <a:spLocks noGrp="1"/>
          </p:cNvSpPr>
          <p:nvPr>
            <p:ph type="title"/>
          </p:nvPr>
        </p:nvSpPr>
        <p:spPr/>
        <p:txBody>
          <a:bodyPr>
            <a:normAutofit fontScale="90000"/>
          </a:bodyPr>
          <a:lstStyle/>
          <a:p>
            <a:r>
              <a:rPr lang="en-IN" sz="4000" b="1" u="sng" dirty="0">
                <a:latin typeface="Calisto MT" panose="02040603050505030304" pitchFamily="18" charset="0"/>
              </a:rPr>
              <a:t>Introduction </a:t>
            </a:r>
            <a:endParaRPr lang="en-IN" b="1" i="1" u="sng" dirty="0">
              <a:latin typeface="Calisto MT" panose="02040603050505030304" pitchFamily="18" charset="0"/>
            </a:endParaRPr>
          </a:p>
        </p:txBody>
      </p:sp>
      <p:pic>
        <p:nvPicPr>
          <p:cNvPr id="2" name="Picture 1">
            <a:extLst>
              <a:ext uri="{FF2B5EF4-FFF2-40B4-BE49-F238E27FC236}">
                <a16:creationId xmlns:a16="http://schemas.microsoft.com/office/drawing/2014/main" id="{199AFD8A-B828-9635-58C8-0FE215F0ECB1}"/>
              </a:ext>
            </a:extLst>
          </p:cNvPr>
          <p:cNvPicPr>
            <a:picLocks noChangeAspect="1"/>
          </p:cNvPicPr>
          <p:nvPr/>
        </p:nvPicPr>
        <p:blipFill>
          <a:blip r:embed="rId3" cstate="print">
            <a:extLst>
              <a:ext uri="{28A0092B-C50C-407E-A947-70E740481C1C}">
                <a14:useLocalDpi xmlns:a14="http://schemas.microsoft.com/office/drawing/2010/main" val="0"/>
              </a:ext>
            </a:extLst>
          </a:blip>
          <a:srcRect l="10547" r="8570"/>
          <a:stretch>
            <a:fillRect/>
          </a:stretch>
        </p:blipFill>
        <p:spPr>
          <a:xfrm>
            <a:off x="3919895" y="2171746"/>
            <a:ext cx="3940995" cy="2290336"/>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043DBC1D-2937-74AF-1B6A-76030DD8BFF5}"/>
              </a:ext>
            </a:extLst>
          </p:cNvPr>
          <p:cNvSpPr txBox="1"/>
          <p:nvPr/>
        </p:nvSpPr>
        <p:spPr>
          <a:xfrm>
            <a:off x="212623" y="1650114"/>
            <a:ext cx="3355258"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Calisto MT" panose="02040603050505030304" pitchFamily="18" charset="0"/>
              </a:rPr>
              <a:t>Aging populations face </a:t>
            </a:r>
            <a:r>
              <a:rPr lang="en-US" b="1" dirty="0">
                <a:latin typeface="Calisto MT" panose="02040603050505030304" pitchFamily="18" charset="0"/>
              </a:rPr>
              <a:t>increasing risk of chronic diseases</a:t>
            </a:r>
            <a:r>
              <a:rPr lang="en-US" dirty="0">
                <a:latin typeface="Calisto MT" panose="02040603050505030304" pitchFamily="18" charset="0"/>
              </a:rPr>
              <a:t>.</a:t>
            </a:r>
            <a:endParaRPr lang="en-IN" dirty="0">
              <a:latin typeface="Calisto MT" panose="02040603050505030304" pitchFamily="18" charset="0"/>
            </a:endParaRPr>
          </a:p>
        </p:txBody>
      </p:sp>
      <p:sp>
        <p:nvSpPr>
          <p:cNvPr id="12" name="TextBox 11">
            <a:extLst>
              <a:ext uri="{FF2B5EF4-FFF2-40B4-BE49-F238E27FC236}">
                <a16:creationId xmlns:a16="http://schemas.microsoft.com/office/drawing/2014/main" id="{423B64E1-741A-A9EB-77DE-0C5F59BFA761}"/>
              </a:ext>
            </a:extLst>
          </p:cNvPr>
          <p:cNvSpPr txBox="1"/>
          <p:nvPr/>
        </p:nvSpPr>
        <p:spPr>
          <a:xfrm>
            <a:off x="212623" y="2637642"/>
            <a:ext cx="3650839" cy="646331"/>
          </a:xfrm>
          <a:prstGeom prst="rect">
            <a:avLst/>
          </a:prstGeom>
          <a:noFill/>
        </p:spPr>
        <p:txBody>
          <a:bodyPr wrap="square">
            <a:spAutoFit/>
          </a:bodyPr>
          <a:lstStyle/>
          <a:p>
            <a:pPr marL="285750" indent="-285750">
              <a:buFont typeface="Arial" panose="020B0604020202020204" pitchFamily="34" charset="0"/>
              <a:buChar char="•"/>
            </a:pPr>
            <a:r>
              <a:rPr lang="en-US" b="1" dirty="0">
                <a:latin typeface="Calisto MT" panose="02040603050505030304" pitchFamily="18" charset="0"/>
              </a:rPr>
              <a:t>Increasing</a:t>
            </a:r>
            <a:r>
              <a:rPr lang="en-US" dirty="0">
                <a:latin typeface="Calisto MT" panose="02040603050505030304" pitchFamily="18" charset="0"/>
              </a:rPr>
              <a:t> </a:t>
            </a:r>
            <a:r>
              <a:rPr lang="en-US" b="1" dirty="0">
                <a:latin typeface="Calisto MT" panose="02040603050505030304" pitchFamily="18" charset="0"/>
              </a:rPr>
              <a:t>healthcare costs </a:t>
            </a:r>
            <a:r>
              <a:rPr lang="en-US" dirty="0">
                <a:latin typeface="Calisto MT" panose="02040603050505030304" pitchFamily="18" charset="0"/>
              </a:rPr>
              <a:t>and morbidity.</a:t>
            </a:r>
            <a:endParaRPr lang="en-IN" dirty="0">
              <a:latin typeface="Calisto MT" panose="02040603050505030304" pitchFamily="18" charset="0"/>
            </a:endParaRPr>
          </a:p>
        </p:txBody>
      </p:sp>
      <p:sp>
        <p:nvSpPr>
          <p:cNvPr id="14" name="TextBox 13">
            <a:extLst>
              <a:ext uri="{FF2B5EF4-FFF2-40B4-BE49-F238E27FC236}">
                <a16:creationId xmlns:a16="http://schemas.microsoft.com/office/drawing/2014/main" id="{E81D2F71-2935-910C-B72A-908492677EE2}"/>
              </a:ext>
            </a:extLst>
          </p:cNvPr>
          <p:cNvSpPr txBox="1"/>
          <p:nvPr/>
        </p:nvSpPr>
        <p:spPr>
          <a:xfrm>
            <a:off x="212623" y="3584919"/>
            <a:ext cx="3529781" cy="1754326"/>
          </a:xfrm>
          <a:prstGeom prst="rect">
            <a:avLst/>
          </a:prstGeom>
          <a:noFill/>
        </p:spPr>
        <p:txBody>
          <a:bodyPr wrap="square">
            <a:spAutoFit/>
          </a:bodyPr>
          <a:lstStyle/>
          <a:p>
            <a:pPr marL="285750" indent="-285750">
              <a:buFont typeface="Arial" panose="020B0604020202020204" pitchFamily="34" charset="0"/>
              <a:buChar char="•"/>
            </a:pPr>
            <a:r>
              <a:rPr lang="en-GB" b="1" dirty="0">
                <a:latin typeface="Calisto MT" panose="02040603050505030304" pitchFamily="18" charset="0"/>
              </a:rPr>
              <a:t>Polysomnography (PSG) </a:t>
            </a:r>
            <a:r>
              <a:rPr lang="en-GB" dirty="0">
                <a:latin typeface="Calisto MT" panose="02040603050505030304" pitchFamily="18" charset="0"/>
              </a:rPr>
              <a:t>provides rich multi-modal signals that capture these sleep-related physiological changes.</a:t>
            </a:r>
          </a:p>
          <a:p>
            <a:endParaRPr lang="en-IN" b="1" dirty="0">
              <a:latin typeface="Calisto MT" panose="02040603050505030304" pitchFamily="18" charset="0"/>
            </a:endParaRPr>
          </a:p>
        </p:txBody>
      </p:sp>
      <p:sp>
        <p:nvSpPr>
          <p:cNvPr id="16" name="TextBox 15">
            <a:extLst>
              <a:ext uri="{FF2B5EF4-FFF2-40B4-BE49-F238E27FC236}">
                <a16:creationId xmlns:a16="http://schemas.microsoft.com/office/drawing/2014/main" id="{A18D54F8-1414-268E-9412-7F3F3AC4A32E}"/>
              </a:ext>
            </a:extLst>
          </p:cNvPr>
          <p:cNvSpPr txBox="1"/>
          <p:nvPr/>
        </p:nvSpPr>
        <p:spPr>
          <a:xfrm>
            <a:off x="7871950" y="1893954"/>
            <a:ext cx="3807542" cy="923330"/>
          </a:xfrm>
          <a:prstGeom prst="rect">
            <a:avLst/>
          </a:prstGeom>
          <a:noFill/>
        </p:spPr>
        <p:txBody>
          <a:bodyPr wrap="square">
            <a:spAutoFit/>
          </a:bodyPr>
          <a:lstStyle/>
          <a:p>
            <a:pPr marL="285750" indent="-285750">
              <a:buFont typeface="Arial" panose="020B0604020202020204" pitchFamily="34" charset="0"/>
              <a:buChar char="•"/>
            </a:pPr>
            <a:r>
              <a:rPr lang="en-US" b="1" dirty="0">
                <a:latin typeface="Calisto MT" panose="02040603050505030304" pitchFamily="18" charset="0"/>
              </a:rPr>
              <a:t>Automated system </a:t>
            </a:r>
            <a:r>
              <a:rPr lang="en-US" dirty="0">
                <a:latin typeface="Calisto MT" panose="02040603050505030304" pitchFamily="18" charset="0"/>
              </a:rPr>
              <a:t>using </a:t>
            </a:r>
            <a:r>
              <a:rPr lang="en-US" b="1" dirty="0">
                <a:latin typeface="Calisto MT" panose="02040603050505030304" pitchFamily="18" charset="0"/>
              </a:rPr>
              <a:t>sleep analysis </a:t>
            </a:r>
            <a:r>
              <a:rPr lang="en-US" dirty="0">
                <a:latin typeface="Calisto MT" panose="02040603050505030304" pitchFamily="18" charset="0"/>
              </a:rPr>
              <a:t>facilitates</a:t>
            </a:r>
            <a:r>
              <a:rPr lang="en-US" b="1" dirty="0">
                <a:latin typeface="Calisto MT" panose="02040603050505030304" pitchFamily="18" charset="0"/>
              </a:rPr>
              <a:t> timely interventions.</a:t>
            </a:r>
            <a:endParaRPr lang="en-IN" b="1" dirty="0">
              <a:latin typeface="Calisto MT" panose="02040603050505030304" pitchFamily="18" charset="0"/>
            </a:endParaRPr>
          </a:p>
        </p:txBody>
      </p:sp>
      <p:sp>
        <p:nvSpPr>
          <p:cNvPr id="18" name="TextBox 17">
            <a:extLst>
              <a:ext uri="{FF2B5EF4-FFF2-40B4-BE49-F238E27FC236}">
                <a16:creationId xmlns:a16="http://schemas.microsoft.com/office/drawing/2014/main" id="{4FE7AB44-DB07-881E-BFF8-FE0BA33B83AF}"/>
              </a:ext>
            </a:extLst>
          </p:cNvPr>
          <p:cNvSpPr txBox="1"/>
          <p:nvPr/>
        </p:nvSpPr>
        <p:spPr>
          <a:xfrm>
            <a:off x="7876253" y="3538752"/>
            <a:ext cx="4315747"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Calisto MT" panose="02040603050505030304" pitchFamily="18" charset="0"/>
              </a:rPr>
              <a:t>This can significantly</a:t>
            </a:r>
            <a:r>
              <a:rPr lang="en-US" b="1" dirty="0">
                <a:latin typeface="Calisto MT" panose="02040603050505030304" pitchFamily="18" charset="0"/>
              </a:rPr>
              <a:t> reduce healthcare costs</a:t>
            </a:r>
            <a:r>
              <a:rPr lang="en-US" dirty="0">
                <a:latin typeface="Calisto MT" panose="02040603050505030304" pitchFamily="18" charset="0"/>
              </a:rPr>
              <a:t> and </a:t>
            </a:r>
            <a:r>
              <a:rPr lang="en-US" b="1" dirty="0">
                <a:latin typeface="Calisto MT" panose="02040603050505030304" pitchFamily="18" charset="0"/>
              </a:rPr>
              <a:t>improve quality of life</a:t>
            </a:r>
            <a:r>
              <a:rPr lang="en-US" dirty="0">
                <a:latin typeface="Calisto MT" panose="02040603050505030304" pitchFamily="18" charset="0"/>
              </a:rPr>
              <a:t> for aging adults.</a:t>
            </a:r>
            <a:endParaRPr lang="en-IN" dirty="0">
              <a:latin typeface="Calisto MT" panose="02040603050505030304" pitchFamily="18" charset="0"/>
            </a:endParaRPr>
          </a:p>
        </p:txBody>
      </p:sp>
    </p:spTree>
    <p:extLst>
      <p:ext uri="{BB962C8B-B14F-4D97-AF65-F5344CB8AC3E}">
        <p14:creationId xmlns:p14="http://schemas.microsoft.com/office/powerpoint/2010/main" val="694009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D5D0B-F3CC-AAD3-9BB8-5216B302BBC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D8DF1C-6BEA-8FA9-35F6-1BEDEF7BFECC}"/>
              </a:ext>
            </a:extLst>
          </p:cNvPr>
          <p:cNvSpPr>
            <a:spLocks noGrp="1"/>
          </p:cNvSpPr>
          <p:nvPr>
            <p:ph idx="1"/>
          </p:nvPr>
        </p:nvSpPr>
        <p:spPr>
          <a:xfrm>
            <a:off x="711458" y="1510481"/>
            <a:ext cx="11209376" cy="570246"/>
          </a:xfrm>
        </p:spPr>
        <p:txBody>
          <a:bodyPr/>
          <a:lstStyle/>
          <a:p>
            <a:pPr marL="0" indent="0">
              <a:buNone/>
            </a:pPr>
            <a:r>
              <a:rPr lang="en-AE" b="1" dirty="0"/>
              <a:t>Comparison of our optimal architecture vs ResNet-18</a:t>
            </a:r>
          </a:p>
        </p:txBody>
      </p:sp>
      <p:sp>
        <p:nvSpPr>
          <p:cNvPr id="3" name="Title 2">
            <a:extLst>
              <a:ext uri="{FF2B5EF4-FFF2-40B4-BE49-F238E27FC236}">
                <a16:creationId xmlns:a16="http://schemas.microsoft.com/office/drawing/2014/main" id="{17193BD9-6A10-00AF-0C8C-B37376352DC8}"/>
              </a:ext>
            </a:extLst>
          </p:cNvPr>
          <p:cNvSpPr>
            <a:spLocks noGrp="1"/>
          </p:cNvSpPr>
          <p:nvPr>
            <p:ph type="title"/>
          </p:nvPr>
        </p:nvSpPr>
        <p:spPr>
          <a:xfrm>
            <a:off x="636813" y="635844"/>
            <a:ext cx="11209376" cy="464000"/>
          </a:xfrm>
        </p:spPr>
        <p:txBody>
          <a:bodyPr/>
          <a:lstStyle/>
          <a:p>
            <a:r>
              <a:rPr lang="en-GB" b="1" dirty="0"/>
              <a:t>Performance Evaluations (NAS)</a:t>
            </a:r>
            <a:endParaRPr lang="en-AE" b="1" dirty="0"/>
          </a:p>
        </p:txBody>
      </p:sp>
      <p:sp>
        <p:nvSpPr>
          <p:cNvPr id="4" name="Slide Number Placeholder 3">
            <a:extLst>
              <a:ext uri="{FF2B5EF4-FFF2-40B4-BE49-F238E27FC236}">
                <a16:creationId xmlns:a16="http://schemas.microsoft.com/office/drawing/2014/main" id="{B675122B-9AD3-9683-0CD0-D3993A25631C}"/>
              </a:ext>
            </a:extLst>
          </p:cNvPr>
          <p:cNvSpPr>
            <a:spLocks noGrp="1"/>
          </p:cNvSpPr>
          <p:nvPr>
            <p:ph type="sldNum" sz="quarter" idx="12"/>
          </p:nvPr>
        </p:nvSpPr>
        <p:spPr/>
        <p:txBody>
          <a:bodyPr/>
          <a:lstStyle/>
          <a:p>
            <a:fld id="{330EA680-D336-4FF7-8B7A-9848BB0A1C32}" type="slidenum">
              <a:rPr lang="en-US" smtClean="0"/>
              <a:pPr/>
              <a:t>20</a:t>
            </a:fld>
            <a:endParaRPr lang="en-US"/>
          </a:p>
        </p:txBody>
      </p:sp>
      <p:pic>
        <p:nvPicPr>
          <p:cNvPr id="7" name="Picture 6">
            <a:extLst>
              <a:ext uri="{FF2B5EF4-FFF2-40B4-BE49-F238E27FC236}">
                <a16:creationId xmlns:a16="http://schemas.microsoft.com/office/drawing/2014/main" id="{2DF4B616-5B7A-7583-770B-4C76E69B60F7}"/>
              </a:ext>
            </a:extLst>
          </p:cNvPr>
          <p:cNvPicPr>
            <a:picLocks noChangeAspect="1"/>
          </p:cNvPicPr>
          <p:nvPr/>
        </p:nvPicPr>
        <p:blipFill>
          <a:blip r:embed="rId2"/>
          <a:stretch>
            <a:fillRect/>
          </a:stretch>
        </p:blipFill>
        <p:spPr>
          <a:xfrm>
            <a:off x="2032233" y="2438002"/>
            <a:ext cx="8287907" cy="2229161"/>
          </a:xfrm>
          <a:prstGeom prst="rect">
            <a:avLst/>
          </a:prstGeom>
        </p:spPr>
      </p:pic>
    </p:spTree>
    <p:extLst>
      <p:ext uri="{BB962C8B-B14F-4D97-AF65-F5344CB8AC3E}">
        <p14:creationId xmlns:p14="http://schemas.microsoft.com/office/powerpoint/2010/main" val="1530701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7F256-4982-E281-CBAF-BEABACB9745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7E5633-15A4-97E1-F50E-5F5FA36E7692}"/>
              </a:ext>
            </a:extLst>
          </p:cNvPr>
          <p:cNvSpPr>
            <a:spLocks noGrp="1"/>
          </p:cNvSpPr>
          <p:nvPr>
            <p:ph idx="1"/>
          </p:nvPr>
        </p:nvSpPr>
        <p:spPr>
          <a:xfrm>
            <a:off x="571499" y="1137256"/>
            <a:ext cx="11209376" cy="570246"/>
          </a:xfrm>
        </p:spPr>
        <p:txBody>
          <a:bodyPr/>
          <a:lstStyle/>
          <a:p>
            <a:pPr marL="514350" indent="-514350">
              <a:buAutoNum type="arabicPeriod"/>
            </a:pPr>
            <a:r>
              <a:rPr lang="en-US" b="1" dirty="0"/>
              <a:t>ROC (Receiver Operating Characteristic) Curve</a:t>
            </a:r>
          </a:p>
          <a:p>
            <a:pPr marL="0" indent="0">
              <a:buNone/>
            </a:pPr>
            <a:endParaRPr lang="en-AE" b="1" dirty="0"/>
          </a:p>
        </p:txBody>
      </p:sp>
      <p:sp>
        <p:nvSpPr>
          <p:cNvPr id="3" name="Title 2">
            <a:extLst>
              <a:ext uri="{FF2B5EF4-FFF2-40B4-BE49-F238E27FC236}">
                <a16:creationId xmlns:a16="http://schemas.microsoft.com/office/drawing/2014/main" id="{D21DF468-F1B3-4D19-D2CF-16AD6B963C64}"/>
              </a:ext>
            </a:extLst>
          </p:cNvPr>
          <p:cNvSpPr>
            <a:spLocks noGrp="1"/>
          </p:cNvSpPr>
          <p:nvPr>
            <p:ph type="title"/>
          </p:nvPr>
        </p:nvSpPr>
        <p:spPr>
          <a:xfrm>
            <a:off x="571498" y="348662"/>
            <a:ext cx="11620501" cy="464000"/>
          </a:xfrm>
        </p:spPr>
        <p:txBody>
          <a:bodyPr/>
          <a:lstStyle/>
          <a:p>
            <a:r>
              <a:rPr lang="en-GB" b="1" dirty="0"/>
              <a:t>Performance Evaluations (Lightweight Architecture)</a:t>
            </a:r>
            <a:endParaRPr lang="en-AE" b="1" dirty="0"/>
          </a:p>
        </p:txBody>
      </p:sp>
      <p:sp>
        <p:nvSpPr>
          <p:cNvPr id="4" name="Slide Number Placeholder 3">
            <a:extLst>
              <a:ext uri="{FF2B5EF4-FFF2-40B4-BE49-F238E27FC236}">
                <a16:creationId xmlns:a16="http://schemas.microsoft.com/office/drawing/2014/main" id="{93F9836D-5196-0A15-69EB-045A924E16EF}"/>
              </a:ext>
            </a:extLst>
          </p:cNvPr>
          <p:cNvSpPr>
            <a:spLocks noGrp="1"/>
          </p:cNvSpPr>
          <p:nvPr>
            <p:ph type="sldNum" sz="quarter" idx="12"/>
          </p:nvPr>
        </p:nvSpPr>
        <p:spPr/>
        <p:txBody>
          <a:bodyPr/>
          <a:lstStyle/>
          <a:p>
            <a:fld id="{330EA680-D336-4FF7-8B7A-9848BB0A1C32}" type="slidenum">
              <a:rPr lang="en-US" smtClean="0"/>
              <a:pPr/>
              <a:t>21</a:t>
            </a:fld>
            <a:endParaRPr lang="en-US"/>
          </a:p>
        </p:txBody>
      </p:sp>
      <p:pic>
        <p:nvPicPr>
          <p:cNvPr id="7" name="Picture 6">
            <a:extLst>
              <a:ext uri="{FF2B5EF4-FFF2-40B4-BE49-F238E27FC236}">
                <a16:creationId xmlns:a16="http://schemas.microsoft.com/office/drawing/2014/main" id="{275C9329-C045-4084-F2D0-37FC047F8A1E}"/>
              </a:ext>
            </a:extLst>
          </p:cNvPr>
          <p:cNvPicPr>
            <a:picLocks noChangeAspect="1"/>
          </p:cNvPicPr>
          <p:nvPr/>
        </p:nvPicPr>
        <p:blipFill>
          <a:blip r:embed="rId2"/>
          <a:srcRect t="5539" b="1091"/>
          <a:stretch>
            <a:fillRect/>
          </a:stretch>
        </p:blipFill>
        <p:spPr>
          <a:xfrm>
            <a:off x="7300961" y="1553008"/>
            <a:ext cx="4203587" cy="4754486"/>
          </a:xfrm>
          <a:prstGeom prst="rect">
            <a:avLst/>
          </a:prstGeom>
        </p:spPr>
      </p:pic>
      <p:sp>
        <p:nvSpPr>
          <p:cNvPr id="11" name="TextBox 10">
            <a:extLst>
              <a:ext uri="{FF2B5EF4-FFF2-40B4-BE49-F238E27FC236}">
                <a16:creationId xmlns:a16="http://schemas.microsoft.com/office/drawing/2014/main" id="{E71E62C3-50D3-E972-16D4-D53A5F5DBCF2}"/>
              </a:ext>
            </a:extLst>
          </p:cNvPr>
          <p:cNvSpPr txBox="1"/>
          <p:nvPr/>
        </p:nvSpPr>
        <p:spPr>
          <a:xfrm>
            <a:off x="995362" y="2598003"/>
            <a:ext cx="6130212" cy="830997"/>
          </a:xfrm>
          <a:prstGeom prst="rect">
            <a:avLst/>
          </a:prstGeom>
          <a:noFill/>
        </p:spPr>
        <p:txBody>
          <a:bodyPr wrap="square">
            <a:spAutoFit/>
          </a:bodyPr>
          <a:lstStyle/>
          <a:p>
            <a:r>
              <a:rPr lang="en-US" sz="2400" b="1" dirty="0">
                <a:latin typeface="Georgia" panose="02040502050405020303" pitchFamily="18" charset="0"/>
              </a:rPr>
              <a:t>ROC-AUC (Area Under Curve) - </a:t>
            </a:r>
            <a:r>
              <a:rPr lang="en-US" sz="2400" dirty="0">
                <a:latin typeface="Georgia" panose="02040502050405020303" pitchFamily="18" charset="0"/>
              </a:rPr>
              <a:t>Overall classification performance</a:t>
            </a:r>
            <a:endParaRPr lang="en-IN" sz="2400" dirty="0">
              <a:latin typeface="Georgia" panose="02040502050405020303" pitchFamily="18" charset="0"/>
            </a:endParaRPr>
          </a:p>
        </p:txBody>
      </p:sp>
    </p:spTree>
    <p:extLst>
      <p:ext uri="{BB962C8B-B14F-4D97-AF65-F5344CB8AC3E}">
        <p14:creationId xmlns:p14="http://schemas.microsoft.com/office/powerpoint/2010/main" val="1968040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0F41E-4ACA-962F-695F-A4E5083300F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0D835A-B94A-97AA-B5EB-4AF39658919F}"/>
              </a:ext>
            </a:extLst>
          </p:cNvPr>
          <p:cNvSpPr>
            <a:spLocks noGrp="1"/>
          </p:cNvSpPr>
          <p:nvPr>
            <p:ph idx="1"/>
          </p:nvPr>
        </p:nvSpPr>
        <p:spPr>
          <a:xfrm>
            <a:off x="571499" y="1137256"/>
            <a:ext cx="11209376" cy="570246"/>
          </a:xfrm>
        </p:spPr>
        <p:txBody>
          <a:bodyPr/>
          <a:lstStyle/>
          <a:p>
            <a:pPr marL="0" indent="0">
              <a:buNone/>
            </a:pPr>
            <a:r>
              <a:rPr lang="en-US" b="1" dirty="0"/>
              <a:t>2. Precision-Recall (PR) Curves</a:t>
            </a:r>
            <a:endParaRPr lang="en-AE" b="1" dirty="0"/>
          </a:p>
        </p:txBody>
      </p:sp>
      <p:sp>
        <p:nvSpPr>
          <p:cNvPr id="3" name="Title 2">
            <a:extLst>
              <a:ext uri="{FF2B5EF4-FFF2-40B4-BE49-F238E27FC236}">
                <a16:creationId xmlns:a16="http://schemas.microsoft.com/office/drawing/2014/main" id="{A17C836E-D0BD-2E0F-0675-BD5FDC2E476D}"/>
              </a:ext>
            </a:extLst>
          </p:cNvPr>
          <p:cNvSpPr>
            <a:spLocks noGrp="1"/>
          </p:cNvSpPr>
          <p:nvPr>
            <p:ph type="title"/>
          </p:nvPr>
        </p:nvSpPr>
        <p:spPr>
          <a:xfrm>
            <a:off x="571498" y="348662"/>
            <a:ext cx="11502313" cy="464000"/>
          </a:xfrm>
        </p:spPr>
        <p:txBody>
          <a:bodyPr/>
          <a:lstStyle/>
          <a:p>
            <a:r>
              <a:rPr lang="en-GB" b="1" dirty="0"/>
              <a:t>Performance Evaluations (Lightweight Architecture)</a:t>
            </a:r>
            <a:endParaRPr lang="en-AE" b="1" dirty="0"/>
          </a:p>
        </p:txBody>
      </p:sp>
      <p:sp>
        <p:nvSpPr>
          <p:cNvPr id="4" name="Slide Number Placeholder 3">
            <a:extLst>
              <a:ext uri="{FF2B5EF4-FFF2-40B4-BE49-F238E27FC236}">
                <a16:creationId xmlns:a16="http://schemas.microsoft.com/office/drawing/2014/main" id="{B5C69FC7-245B-9FBE-7372-8D10F92EF7DC}"/>
              </a:ext>
            </a:extLst>
          </p:cNvPr>
          <p:cNvSpPr>
            <a:spLocks noGrp="1"/>
          </p:cNvSpPr>
          <p:nvPr>
            <p:ph type="sldNum" sz="quarter" idx="12"/>
          </p:nvPr>
        </p:nvSpPr>
        <p:spPr/>
        <p:txBody>
          <a:bodyPr/>
          <a:lstStyle/>
          <a:p>
            <a:fld id="{330EA680-D336-4FF7-8B7A-9848BB0A1C32}" type="slidenum">
              <a:rPr lang="en-US" smtClean="0"/>
              <a:pPr/>
              <a:t>22</a:t>
            </a:fld>
            <a:endParaRPr lang="en-US"/>
          </a:p>
        </p:txBody>
      </p:sp>
      <p:sp>
        <p:nvSpPr>
          <p:cNvPr id="11" name="TextBox 10">
            <a:extLst>
              <a:ext uri="{FF2B5EF4-FFF2-40B4-BE49-F238E27FC236}">
                <a16:creationId xmlns:a16="http://schemas.microsoft.com/office/drawing/2014/main" id="{76719E2F-3EF0-3996-812D-27630AC5ECDA}"/>
              </a:ext>
            </a:extLst>
          </p:cNvPr>
          <p:cNvSpPr txBox="1"/>
          <p:nvPr/>
        </p:nvSpPr>
        <p:spPr>
          <a:xfrm>
            <a:off x="995362" y="2598003"/>
            <a:ext cx="6130212" cy="830997"/>
          </a:xfrm>
          <a:prstGeom prst="rect">
            <a:avLst/>
          </a:prstGeom>
          <a:noFill/>
        </p:spPr>
        <p:txBody>
          <a:bodyPr wrap="square">
            <a:spAutoFit/>
          </a:bodyPr>
          <a:lstStyle/>
          <a:p>
            <a:r>
              <a:rPr lang="en-US" sz="2400" dirty="0">
                <a:latin typeface="Georgia" panose="02040502050405020303" pitchFamily="18" charset="0"/>
              </a:rPr>
              <a:t>Assesses trade-off between positive predictive value and sensitivity</a:t>
            </a:r>
            <a:endParaRPr lang="en-IN" sz="2400" dirty="0">
              <a:latin typeface="Georgia" panose="02040502050405020303" pitchFamily="18" charset="0"/>
            </a:endParaRPr>
          </a:p>
        </p:txBody>
      </p:sp>
      <p:pic>
        <p:nvPicPr>
          <p:cNvPr id="6" name="Picture 5">
            <a:extLst>
              <a:ext uri="{FF2B5EF4-FFF2-40B4-BE49-F238E27FC236}">
                <a16:creationId xmlns:a16="http://schemas.microsoft.com/office/drawing/2014/main" id="{BEDE4CDF-A4E5-3872-91E5-67C248E552BA}"/>
              </a:ext>
            </a:extLst>
          </p:cNvPr>
          <p:cNvPicPr>
            <a:picLocks noChangeAspect="1"/>
          </p:cNvPicPr>
          <p:nvPr/>
        </p:nvPicPr>
        <p:blipFill>
          <a:blip r:embed="rId2"/>
          <a:stretch>
            <a:fillRect/>
          </a:stretch>
        </p:blipFill>
        <p:spPr>
          <a:xfrm>
            <a:off x="6979605" y="1222195"/>
            <a:ext cx="4801270" cy="5001323"/>
          </a:xfrm>
          <a:prstGeom prst="rect">
            <a:avLst/>
          </a:prstGeom>
        </p:spPr>
      </p:pic>
    </p:spTree>
    <p:extLst>
      <p:ext uri="{BB962C8B-B14F-4D97-AF65-F5344CB8AC3E}">
        <p14:creationId xmlns:p14="http://schemas.microsoft.com/office/powerpoint/2010/main" val="2818199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2DFB6-15E4-1B32-3765-F4CCA0C083F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85A625-462A-4118-644A-1BBD065B7A35}"/>
              </a:ext>
            </a:extLst>
          </p:cNvPr>
          <p:cNvSpPr>
            <a:spLocks noGrp="1"/>
          </p:cNvSpPr>
          <p:nvPr>
            <p:ph idx="1"/>
          </p:nvPr>
        </p:nvSpPr>
        <p:spPr>
          <a:xfrm>
            <a:off x="571499" y="1137256"/>
            <a:ext cx="11209376" cy="570246"/>
          </a:xfrm>
        </p:spPr>
        <p:txBody>
          <a:bodyPr/>
          <a:lstStyle/>
          <a:p>
            <a:pPr marL="0" indent="0">
              <a:buNone/>
            </a:pPr>
            <a:r>
              <a:rPr lang="en-US" b="1" dirty="0"/>
              <a:t>3. Confusion Matrices</a:t>
            </a:r>
            <a:endParaRPr lang="en-AE" b="1" dirty="0"/>
          </a:p>
        </p:txBody>
      </p:sp>
      <p:sp>
        <p:nvSpPr>
          <p:cNvPr id="3" name="Title 2">
            <a:extLst>
              <a:ext uri="{FF2B5EF4-FFF2-40B4-BE49-F238E27FC236}">
                <a16:creationId xmlns:a16="http://schemas.microsoft.com/office/drawing/2014/main" id="{AF67D2E0-025A-0F37-17A9-5F8C4AAB8E1E}"/>
              </a:ext>
            </a:extLst>
          </p:cNvPr>
          <p:cNvSpPr>
            <a:spLocks noGrp="1"/>
          </p:cNvSpPr>
          <p:nvPr>
            <p:ph type="title"/>
          </p:nvPr>
        </p:nvSpPr>
        <p:spPr>
          <a:xfrm>
            <a:off x="571498" y="348662"/>
            <a:ext cx="11343693" cy="464000"/>
          </a:xfrm>
        </p:spPr>
        <p:txBody>
          <a:bodyPr/>
          <a:lstStyle/>
          <a:p>
            <a:r>
              <a:rPr lang="en-GB" b="1" dirty="0"/>
              <a:t>Performance Evaluations (Lightweight Architecture)</a:t>
            </a:r>
            <a:endParaRPr lang="en-AE" b="1" dirty="0"/>
          </a:p>
        </p:txBody>
      </p:sp>
      <p:sp>
        <p:nvSpPr>
          <p:cNvPr id="4" name="Slide Number Placeholder 3">
            <a:extLst>
              <a:ext uri="{FF2B5EF4-FFF2-40B4-BE49-F238E27FC236}">
                <a16:creationId xmlns:a16="http://schemas.microsoft.com/office/drawing/2014/main" id="{E39AB248-F265-CC37-A93F-33188CD2F2FF}"/>
              </a:ext>
            </a:extLst>
          </p:cNvPr>
          <p:cNvSpPr>
            <a:spLocks noGrp="1"/>
          </p:cNvSpPr>
          <p:nvPr>
            <p:ph type="sldNum" sz="quarter" idx="12"/>
          </p:nvPr>
        </p:nvSpPr>
        <p:spPr/>
        <p:txBody>
          <a:bodyPr/>
          <a:lstStyle/>
          <a:p>
            <a:fld id="{330EA680-D336-4FF7-8B7A-9848BB0A1C32}" type="slidenum">
              <a:rPr lang="en-US" smtClean="0"/>
              <a:pPr/>
              <a:t>23</a:t>
            </a:fld>
            <a:endParaRPr lang="en-US"/>
          </a:p>
        </p:txBody>
      </p:sp>
      <p:pic>
        <p:nvPicPr>
          <p:cNvPr id="7" name="Picture 6">
            <a:extLst>
              <a:ext uri="{FF2B5EF4-FFF2-40B4-BE49-F238E27FC236}">
                <a16:creationId xmlns:a16="http://schemas.microsoft.com/office/drawing/2014/main" id="{92F1E4FD-E5A2-106A-ED50-EFD5E230C020}"/>
              </a:ext>
            </a:extLst>
          </p:cNvPr>
          <p:cNvPicPr>
            <a:picLocks noChangeAspect="1"/>
          </p:cNvPicPr>
          <p:nvPr/>
        </p:nvPicPr>
        <p:blipFill>
          <a:blip r:embed="rId2"/>
          <a:stretch>
            <a:fillRect/>
          </a:stretch>
        </p:blipFill>
        <p:spPr>
          <a:xfrm>
            <a:off x="3633444" y="1617955"/>
            <a:ext cx="4925112" cy="4629796"/>
          </a:xfrm>
          <a:prstGeom prst="rect">
            <a:avLst/>
          </a:prstGeom>
        </p:spPr>
      </p:pic>
    </p:spTree>
    <p:extLst>
      <p:ext uri="{BB962C8B-B14F-4D97-AF65-F5344CB8AC3E}">
        <p14:creationId xmlns:p14="http://schemas.microsoft.com/office/powerpoint/2010/main" val="2673834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17D8B-FD5E-B1DC-8813-B4E1EF60E8A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9655D0-DE2F-DFA3-2898-69601D38F9AD}"/>
              </a:ext>
            </a:extLst>
          </p:cNvPr>
          <p:cNvSpPr>
            <a:spLocks noGrp="1"/>
          </p:cNvSpPr>
          <p:nvPr>
            <p:ph idx="1"/>
          </p:nvPr>
        </p:nvSpPr>
        <p:spPr/>
        <p:txBody>
          <a:bodyPr>
            <a:normAutofit/>
          </a:bodyPr>
          <a:lstStyle/>
          <a:p>
            <a:r>
              <a:rPr lang="en-IN" b="1" dirty="0"/>
              <a:t>Chronic vs Acute:</a:t>
            </a:r>
            <a:r>
              <a:rPr lang="en-IN" dirty="0"/>
              <a:t> Excellent performance on chronic conditions (hypertension, high BP, bronchitis)</a:t>
            </a:r>
          </a:p>
          <a:p>
            <a:pPr marL="0" indent="0">
              <a:buNone/>
            </a:pPr>
            <a:endParaRPr lang="en-AE" dirty="0"/>
          </a:p>
        </p:txBody>
      </p:sp>
      <p:sp>
        <p:nvSpPr>
          <p:cNvPr id="3" name="Title 2">
            <a:extLst>
              <a:ext uri="{FF2B5EF4-FFF2-40B4-BE49-F238E27FC236}">
                <a16:creationId xmlns:a16="http://schemas.microsoft.com/office/drawing/2014/main" id="{DBF718DA-C6DC-4613-11D3-9B98537860E9}"/>
              </a:ext>
            </a:extLst>
          </p:cNvPr>
          <p:cNvSpPr>
            <a:spLocks noGrp="1"/>
          </p:cNvSpPr>
          <p:nvPr>
            <p:ph type="title"/>
          </p:nvPr>
        </p:nvSpPr>
        <p:spPr/>
        <p:txBody>
          <a:bodyPr/>
          <a:lstStyle/>
          <a:p>
            <a:r>
              <a:rPr lang="en-GB" b="1" dirty="0"/>
              <a:t>Result Analysis</a:t>
            </a:r>
            <a:endParaRPr lang="en-AE" b="1" dirty="0"/>
          </a:p>
        </p:txBody>
      </p:sp>
      <p:sp>
        <p:nvSpPr>
          <p:cNvPr id="4" name="Slide Number Placeholder 3">
            <a:extLst>
              <a:ext uri="{FF2B5EF4-FFF2-40B4-BE49-F238E27FC236}">
                <a16:creationId xmlns:a16="http://schemas.microsoft.com/office/drawing/2014/main" id="{27998A78-9AAC-16F2-5AD3-03BB1566F299}"/>
              </a:ext>
            </a:extLst>
          </p:cNvPr>
          <p:cNvSpPr>
            <a:spLocks noGrp="1"/>
          </p:cNvSpPr>
          <p:nvPr>
            <p:ph type="sldNum" sz="quarter" idx="12"/>
          </p:nvPr>
        </p:nvSpPr>
        <p:spPr/>
        <p:txBody>
          <a:bodyPr/>
          <a:lstStyle/>
          <a:p>
            <a:fld id="{330EA680-D336-4FF7-8B7A-9848BB0A1C32}" type="slidenum">
              <a:rPr lang="en-US" smtClean="0"/>
              <a:pPr/>
              <a:t>24</a:t>
            </a:fld>
            <a:endParaRPr lang="en-US"/>
          </a:p>
        </p:txBody>
      </p:sp>
      <p:graphicFrame>
        <p:nvGraphicFramePr>
          <p:cNvPr id="14" name="Table 13">
            <a:extLst>
              <a:ext uri="{FF2B5EF4-FFF2-40B4-BE49-F238E27FC236}">
                <a16:creationId xmlns:a16="http://schemas.microsoft.com/office/drawing/2014/main" id="{425626D9-5F57-B0ED-1AF4-975132D518BB}"/>
              </a:ext>
            </a:extLst>
          </p:cNvPr>
          <p:cNvGraphicFramePr>
            <a:graphicFrameLocks noGrp="1"/>
          </p:cNvGraphicFramePr>
          <p:nvPr>
            <p:extLst>
              <p:ext uri="{D42A27DB-BD31-4B8C-83A1-F6EECF244321}">
                <p14:modId xmlns:p14="http://schemas.microsoft.com/office/powerpoint/2010/main" val="1329065216"/>
              </p:ext>
            </p:extLst>
          </p:nvPr>
        </p:nvGraphicFramePr>
        <p:xfrm>
          <a:off x="838200" y="2583974"/>
          <a:ext cx="10526459" cy="3108960"/>
        </p:xfrm>
        <a:graphic>
          <a:graphicData uri="http://schemas.openxmlformats.org/drawingml/2006/table">
            <a:tbl>
              <a:tblPr>
                <a:tableStyleId>{35758FB7-9AC5-4552-8A53-C91805E547FA}</a:tableStyleId>
              </a:tblPr>
              <a:tblGrid>
                <a:gridCol w="2113979">
                  <a:extLst>
                    <a:ext uri="{9D8B030D-6E8A-4147-A177-3AD203B41FA5}">
                      <a16:colId xmlns:a16="http://schemas.microsoft.com/office/drawing/2014/main" val="1438403041"/>
                    </a:ext>
                  </a:extLst>
                </a:gridCol>
                <a:gridCol w="2103120">
                  <a:extLst>
                    <a:ext uri="{9D8B030D-6E8A-4147-A177-3AD203B41FA5}">
                      <a16:colId xmlns:a16="http://schemas.microsoft.com/office/drawing/2014/main" val="3979602974"/>
                    </a:ext>
                  </a:extLst>
                </a:gridCol>
                <a:gridCol w="2103120">
                  <a:extLst>
                    <a:ext uri="{9D8B030D-6E8A-4147-A177-3AD203B41FA5}">
                      <a16:colId xmlns:a16="http://schemas.microsoft.com/office/drawing/2014/main" val="1457435862"/>
                    </a:ext>
                  </a:extLst>
                </a:gridCol>
                <a:gridCol w="2103120">
                  <a:extLst>
                    <a:ext uri="{9D8B030D-6E8A-4147-A177-3AD203B41FA5}">
                      <a16:colId xmlns:a16="http://schemas.microsoft.com/office/drawing/2014/main" val="3807301681"/>
                    </a:ext>
                  </a:extLst>
                </a:gridCol>
                <a:gridCol w="2103120">
                  <a:extLst>
                    <a:ext uri="{9D8B030D-6E8A-4147-A177-3AD203B41FA5}">
                      <a16:colId xmlns:a16="http://schemas.microsoft.com/office/drawing/2014/main" val="165734131"/>
                    </a:ext>
                  </a:extLst>
                </a:gridCol>
              </a:tblGrid>
              <a:tr h="0">
                <a:tc>
                  <a:txBody>
                    <a:bodyPr/>
                    <a:lstStyle/>
                    <a:p>
                      <a:pPr>
                        <a:buNone/>
                      </a:pPr>
                      <a:r>
                        <a:rPr lang="en-IN" dirty="0"/>
                        <a:t>Disease Cohort</a:t>
                      </a:r>
                    </a:p>
                  </a:txBody>
                  <a:tcPr anchor="ctr"/>
                </a:tc>
                <a:tc>
                  <a:txBody>
                    <a:bodyPr/>
                    <a:lstStyle/>
                    <a:p>
                      <a:pPr>
                        <a:buNone/>
                      </a:pPr>
                      <a:r>
                        <a:rPr lang="en-IN"/>
                        <a:t>Avg ROC-AUC</a:t>
                      </a:r>
                    </a:p>
                  </a:txBody>
                  <a:tcPr anchor="ctr"/>
                </a:tc>
                <a:tc>
                  <a:txBody>
                    <a:bodyPr/>
                    <a:lstStyle/>
                    <a:p>
                      <a:pPr>
                        <a:buNone/>
                      </a:pPr>
                      <a:r>
                        <a:rPr lang="en-IN"/>
                        <a:t>Best Performer</a:t>
                      </a:r>
                    </a:p>
                  </a:txBody>
                  <a:tcPr anchor="ctr"/>
                </a:tc>
                <a:tc>
                  <a:txBody>
                    <a:bodyPr/>
                    <a:lstStyle/>
                    <a:p>
                      <a:pPr>
                        <a:buNone/>
                      </a:pPr>
                      <a:r>
                        <a:rPr lang="en-IN"/>
                        <a:t>Worst Performer</a:t>
                      </a:r>
                    </a:p>
                  </a:txBody>
                  <a:tcPr anchor="ctr"/>
                </a:tc>
                <a:tc>
                  <a:txBody>
                    <a:bodyPr/>
                    <a:lstStyle/>
                    <a:p>
                      <a:pPr>
                        <a:buNone/>
                      </a:pPr>
                      <a:r>
                        <a:rPr lang="en-IN"/>
                        <a:t>Clinical Insight</a:t>
                      </a:r>
                    </a:p>
                  </a:txBody>
                  <a:tcPr anchor="ctr"/>
                </a:tc>
                <a:extLst>
                  <a:ext uri="{0D108BD9-81ED-4DB2-BD59-A6C34878D82A}">
                    <a16:rowId xmlns:a16="http://schemas.microsoft.com/office/drawing/2014/main" val="971135064"/>
                  </a:ext>
                </a:extLst>
              </a:tr>
              <a:tr h="0">
                <a:tc>
                  <a:txBody>
                    <a:bodyPr/>
                    <a:lstStyle/>
                    <a:p>
                      <a:pPr>
                        <a:buNone/>
                      </a:pPr>
                      <a:r>
                        <a:rPr lang="en-IN" b="1"/>
                        <a:t>Cardiovascular</a:t>
                      </a:r>
                      <a:r>
                        <a:rPr lang="en-IN"/>
                        <a:t> (9)</a:t>
                      </a:r>
                    </a:p>
                  </a:txBody>
                  <a:tcPr anchor="ctr"/>
                </a:tc>
                <a:tc>
                  <a:txBody>
                    <a:bodyPr/>
                    <a:lstStyle/>
                    <a:p>
                      <a:pPr>
                        <a:buNone/>
                      </a:pPr>
                      <a:r>
                        <a:rPr lang="en-IN" b="1"/>
                        <a:t>0.845</a:t>
                      </a:r>
                      <a:endParaRPr lang="en-IN"/>
                    </a:p>
                  </a:txBody>
                  <a:tcPr anchor="ctr"/>
                </a:tc>
                <a:tc>
                  <a:txBody>
                    <a:bodyPr/>
                    <a:lstStyle/>
                    <a:p>
                      <a:pPr>
                        <a:buNone/>
                      </a:pPr>
                      <a:r>
                        <a:rPr lang="en-IN"/>
                        <a:t>MI (0.907)</a:t>
                      </a:r>
                    </a:p>
                  </a:txBody>
                  <a:tcPr anchor="ctr"/>
                </a:tc>
                <a:tc>
                  <a:txBody>
                    <a:bodyPr/>
                    <a:lstStyle/>
                    <a:p>
                      <a:pPr>
                        <a:buNone/>
                      </a:pPr>
                      <a:r>
                        <a:rPr lang="en-IN"/>
                        <a:t>Irregular HB (0.745)</a:t>
                      </a:r>
                    </a:p>
                  </a:txBody>
                  <a:tcPr anchor="ctr"/>
                </a:tc>
                <a:tc>
                  <a:txBody>
                    <a:bodyPr/>
                    <a:lstStyle/>
                    <a:p>
                      <a:pPr>
                        <a:buNone/>
                      </a:pPr>
                      <a:r>
                        <a:rPr lang="en-IN"/>
                        <a:t>ECG features highly discriminative</a:t>
                      </a:r>
                    </a:p>
                  </a:txBody>
                  <a:tcPr anchor="ctr"/>
                </a:tc>
                <a:extLst>
                  <a:ext uri="{0D108BD9-81ED-4DB2-BD59-A6C34878D82A}">
                    <a16:rowId xmlns:a16="http://schemas.microsoft.com/office/drawing/2014/main" val="3380676215"/>
                  </a:ext>
                </a:extLst>
              </a:tr>
              <a:tr h="0">
                <a:tc>
                  <a:txBody>
                    <a:bodyPr/>
                    <a:lstStyle/>
                    <a:p>
                      <a:pPr>
                        <a:buNone/>
                      </a:pPr>
                      <a:r>
                        <a:rPr lang="en-IN" b="1"/>
                        <a:t>Mental Health</a:t>
                      </a:r>
                      <a:r>
                        <a:rPr lang="en-IN"/>
                        <a:t> (6)</a:t>
                      </a:r>
                    </a:p>
                  </a:txBody>
                  <a:tcPr anchor="ctr"/>
                </a:tc>
                <a:tc>
                  <a:txBody>
                    <a:bodyPr/>
                    <a:lstStyle/>
                    <a:p>
                      <a:pPr>
                        <a:buNone/>
                      </a:pPr>
                      <a:r>
                        <a:rPr lang="en-IN" b="1"/>
                        <a:t>0.769</a:t>
                      </a:r>
                      <a:endParaRPr lang="en-IN"/>
                    </a:p>
                  </a:txBody>
                  <a:tcPr anchor="ctr"/>
                </a:tc>
                <a:tc>
                  <a:txBody>
                    <a:bodyPr/>
                    <a:lstStyle/>
                    <a:p>
                      <a:pPr>
                        <a:buNone/>
                      </a:pPr>
                      <a:r>
                        <a:rPr lang="en-IN"/>
                        <a:t>Cerebrovascular (0.852)</a:t>
                      </a:r>
                    </a:p>
                  </a:txBody>
                  <a:tcPr anchor="ctr"/>
                </a:tc>
                <a:tc>
                  <a:txBody>
                    <a:bodyPr/>
                    <a:lstStyle/>
                    <a:p>
                      <a:pPr>
                        <a:buNone/>
                      </a:pPr>
                      <a:r>
                        <a:rPr lang="en-IN"/>
                        <a:t>ADHD (0.618)</a:t>
                      </a:r>
                    </a:p>
                  </a:txBody>
                  <a:tcPr anchor="ctr"/>
                </a:tc>
                <a:tc>
                  <a:txBody>
                    <a:bodyPr/>
                    <a:lstStyle/>
                    <a:p>
                      <a:pPr>
                        <a:buNone/>
                      </a:pPr>
                      <a:r>
                        <a:rPr lang="en-IN"/>
                        <a:t>EEG patterns detectable but complex</a:t>
                      </a:r>
                    </a:p>
                  </a:txBody>
                  <a:tcPr anchor="ctr"/>
                </a:tc>
                <a:extLst>
                  <a:ext uri="{0D108BD9-81ED-4DB2-BD59-A6C34878D82A}">
                    <a16:rowId xmlns:a16="http://schemas.microsoft.com/office/drawing/2014/main" val="1522198846"/>
                  </a:ext>
                </a:extLst>
              </a:tr>
              <a:tr h="0">
                <a:tc>
                  <a:txBody>
                    <a:bodyPr/>
                    <a:lstStyle/>
                    <a:p>
                      <a:pPr>
                        <a:buNone/>
                      </a:pPr>
                      <a:r>
                        <a:rPr lang="en-IN" b="1"/>
                        <a:t>Respiratory</a:t>
                      </a:r>
                      <a:r>
                        <a:rPr lang="en-IN"/>
                        <a:t> (5)</a:t>
                      </a:r>
                    </a:p>
                  </a:txBody>
                  <a:tcPr anchor="ctr"/>
                </a:tc>
                <a:tc>
                  <a:txBody>
                    <a:bodyPr/>
                    <a:lstStyle/>
                    <a:p>
                      <a:pPr>
                        <a:buNone/>
                      </a:pPr>
                      <a:r>
                        <a:rPr lang="en-IN" b="1"/>
                        <a:t>0.699</a:t>
                      </a:r>
                      <a:endParaRPr lang="en-IN"/>
                    </a:p>
                  </a:txBody>
                  <a:tcPr anchor="ctr"/>
                </a:tc>
                <a:tc>
                  <a:txBody>
                    <a:bodyPr/>
                    <a:lstStyle/>
                    <a:p>
                      <a:pPr>
                        <a:buNone/>
                      </a:pPr>
                      <a:r>
                        <a:rPr lang="en-IN"/>
                        <a:t>Bronchitis (0.783)</a:t>
                      </a:r>
                    </a:p>
                  </a:txBody>
                  <a:tcPr anchor="ctr"/>
                </a:tc>
                <a:tc>
                  <a:txBody>
                    <a:bodyPr/>
                    <a:lstStyle/>
                    <a:p>
                      <a:pPr>
                        <a:buNone/>
                      </a:pPr>
                      <a:r>
                        <a:rPr lang="en-IN"/>
                        <a:t>Asthma (0.663)</a:t>
                      </a:r>
                    </a:p>
                  </a:txBody>
                  <a:tcPr anchor="ctr"/>
                </a:tc>
                <a:tc>
                  <a:txBody>
                    <a:bodyPr/>
                    <a:lstStyle/>
                    <a:p>
                      <a:pPr>
                        <a:buNone/>
                      </a:pPr>
                      <a:r>
                        <a:rPr lang="en-US" dirty="0"/>
                        <a:t>Respiratory signals provide good separation</a:t>
                      </a:r>
                    </a:p>
                  </a:txBody>
                  <a:tcPr anchor="ctr"/>
                </a:tc>
                <a:extLst>
                  <a:ext uri="{0D108BD9-81ED-4DB2-BD59-A6C34878D82A}">
                    <a16:rowId xmlns:a16="http://schemas.microsoft.com/office/drawing/2014/main" val="2175822049"/>
                  </a:ext>
                </a:extLst>
              </a:tr>
            </a:tbl>
          </a:graphicData>
        </a:graphic>
      </p:graphicFrame>
    </p:spTree>
    <p:extLst>
      <p:ext uri="{BB962C8B-B14F-4D97-AF65-F5344CB8AC3E}">
        <p14:creationId xmlns:p14="http://schemas.microsoft.com/office/powerpoint/2010/main" val="1933232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A2296-03FD-7F6E-D9A0-7FE508B7C2A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8F7102B-D706-547B-AF3D-58FFB44B16D0}"/>
              </a:ext>
            </a:extLst>
          </p:cNvPr>
          <p:cNvSpPr>
            <a:spLocks noGrp="1"/>
          </p:cNvSpPr>
          <p:nvPr>
            <p:ph type="title"/>
          </p:nvPr>
        </p:nvSpPr>
        <p:spPr/>
        <p:txBody>
          <a:bodyPr/>
          <a:lstStyle/>
          <a:p>
            <a:r>
              <a:rPr lang="en-GB" dirty="0"/>
              <a:t>Limitations</a:t>
            </a:r>
            <a:endParaRPr lang="en-AE" dirty="0"/>
          </a:p>
        </p:txBody>
      </p:sp>
      <p:sp>
        <p:nvSpPr>
          <p:cNvPr id="4" name="Slide Number Placeholder 3">
            <a:extLst>
              <a:ext uri="{FF2B5EF4-FFF2-40B4-BE49-F238E27FC236}">
                <a16:creationId xmlns:a16="http://schemas.microsoft.com/office/drawing/2014/main" id="{88082F50-25C6-92B6-8C1D-459A5BA350C9}"/>
              </a:ext>
            </a:extLst>
          </p:cNvPr>
          <p:cNvSpPr>
            <a:spLocks noGrp="1"/>
          </p:cNvSpPr>
          <p:nvPr>
            <p:ph type="sldNum" sz="quarter" idx="12"/>
          </p:nvPr>
        </p:nvSpPr>
        <p:spPr/>
        <p:txBody>
          <a:bodyPr/>
          <a:lstStyle/>
          <a:p>
            <a:fld id="{330EA680-D336-4FF7-8B7A-9848BB0A1C32}" type="slidenum">
              <a:rPr lang="en-US" smtClean="0"/>
              <a:pPr/>
              <a:t>25</a:t>
            </a:fld>
            <a:endParaRPr lang="en-US"/>
          </a:p>
        </p:txBody>
      </p:sp>
      <p:sp>
        <p:nvSpPr>
          <p:cNvPr id="5" name="Rectangle 1">
            <a:extLst>
              <a:ext uri="{FF2B5EF4-FFF2-40B4-BE49-F238E27FC236}">
                <a16:creationId xmlns:a16="http://schemas.microsoft.com/office/drawing/2014/main" id="{003E610E-EEE6-9106-AF27-61376A7ED952}"/>
              </a:ext>
            </a:extLst>
          </p:cNvPr>
          <p:cNvSpPr>
            <a:spLocks noGrp="1" noChangeArrowheads="1"/>
          </p:cNvSpPr>
          <p:nvPr>
            <p:ph idx="1"/>
          </p:nvPr>
        </p:nvSpPr>
        <p:spPr bwMode="auto">
          <a:xfrm>
            <a:off x="576808" y="1079024"/>
            <a:ext cx="11038383" cy="496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GB" sz="2600" b="1" dirty="0"/>
              <a:t>Class​‍​‌‍​‍‌ Imbalance Sensitivity</a:t>
            </a:r>
            <a:r>
              <a:rPr lang="en-GB" sz="2600" dirty="0"/>
              <a:t>: The effectiveness of the system goes down for rare comorbidities (like myocardial infarction, stroke) as the number of positives is very low.</a:t>
            </a:r>
          </a:p>
          <a:p>
            <a:pPr marL="0" indent="0">
              <a:buNone/>
            </a:pPr>
            <a:endParaRPr lang="en-GB" sz="2600" dirty="0"/>
          </a:p>
          <a:p>
            <a:r>
              <a:rPr lang="en-GB" sz="2600" b="1" dirty="0"/>
              <a:t>Bias toward Majority Classes</a:t>
            </a:r>
            <a:r>
              <a:rPr lang="en-GB" sz="2600" dirty="0"/>
              <a:t>: The NAS search goal is to increase the overall accuracy, hence the result is that the model is mostly tuned on the majority of the frequent disease labels in the multi-label settings.</a:t>
            </a:r>
          </a:p>
          <a:p>
            <a:pPr marL="0" indent="0">
              <a:buNone/>
            </a:pPr>
            <a:endParaRPr lang="en-GB" sz="2600" dirty="0"/>
          </a:p>
          <a:p>
            <a:r>
              <a:rPr lang="en-GB" sz="2600" b="1" dirty="0"/>
              <a:t>Reduced Sensitivity for Rare Events</a:t>
            </a:r>
            <a:r>
              <a:rPr lang="en-GB" sz="2600" dirty="0"/>
              <a:t>: Overall, the framework is highly efficient and accurate, but it exhibits lower recall for rare acute ​‍​‌‍​‍‌conditions.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6846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4D284-3C75-E532-4D97-4F8752D9CD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FF0527A-4332-6251-7B62-47558179F0F1}"/>
              </a:ext>
            </a:extLst>
          </p:cNvPr>
          <p:cNvSpPr>
            <a:spLocks noGrp="1"/>
          </p:cNvSpPr>
          <p:nvPr>
            <p:ph type="title"/>
          </p:nvPr>
        </p:nvSpPr>
        <p:spPr/>
        <p:txBody>
          <a:bodyPr/>
          <a:lstStyle/>
          <a:p>
            <a:r>
              <a:rPr lang="en-GB" dirty="0"/>
              <a:t>Phase 2 Plan</a:t>
            </a:r>
            <a:endParaRPr lang="en-AE" dirty="0"/>
          </a:p>
        </p:txBody>
      </p:sp>
      <p:sp>
        <p:nvSpPr>
          <p:cNvPr id="4" name="Slide Number Placeholder 3">
            <a:extLst>
              <a:ext uri="{FF2B5EF4-FFF2-40B4-BE49-F238E27FC236}">
                <a16:creationId xmlns:a16="http://schemas.microsoft.com/office/drawing/2014/main" id="{9463ADC9-9C84-8D62-508B-5529A868D3F1}"/>
              </a:ext>
            </a:extLst>
          </p:cNvPr>
          <p:cNvSpPr>
            <a:spLocks noGrp="1"/>
          </p:cNvSpPr>
          <p:nvPr>
            <p:ph type="sldNum" sz="quarter" idx="12"/>
          </p:nvPr>
        </p:nvSpPr>
        <p:spPr/>
        <p:txBody>
          <a:bodyPr/>
          <a:lstStyle/>
          <a:p>
            <a:fld id="{330EA680-D336-4FF7-8B7A-9848BB0A1C32}" type="slidenum">
              <a:rPr lang="en-US" smtClean="0"/>
              <a:pPr/>
              <a:t>26</a:t>
            </a:fld>
            <a:endParaRPr lang="en-US"/>
          </a:p>
        </p:txBody>
      </p:sp>
      <p:sp>
        <p:nvSpPr>
          <p:cNvPr id="5" name="Rectangle 1">
            <a:extLst>
              <a:ext uri="{FF2B5EF4-FFF2-40B4-BE49-F238E27FC236}">
                <a16:creationId xmlns:a16="http://schemas.microsoft.com/office/drawing/2014/main" id="{C63D5C3C-F403-75C1-896B-62D57BD9DA97}"/>
              </a:ext>
            </a:extLst>
          </p:cNvPr>
          <p:cNvSpPr>
            <a:spLocks noGrp="1" noChangeArrowheads="1"/>
          </p:cNvSpPr>
          <p:nvPr>
            <p:ph idx="1"/>
          </p:nvPr>
        </p:nvSpPr>
        <p:spPr bwMode="auto">
          <a:xfrm>
            <a:off x="571499" y="1220005"/>
            <a:ext cx="10880987" cy="455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FontTx/>
              <a:buChar char="•"/>
            </a:pPr>
            <a:r>
              <a:rPr lang="en-US" altLang="en-US" sz="2400" b="1" dirty="0"/>
              <a:t>Data Expansion &amp; Validation:</a:t>
            </a:r>
            <a:br>
              <a:rPr lang="en-US" altLang="en-US" sz="2400" dirty="0"/>
            </a:br>
            <a:r>
              <a:rPr lang="en-US" altLang="en-US" sz="2400" dirty="0"/>
              <a:t>Integrate large multi-center cohorts (WSC, SHHS, MESA, APPLES, </a:t>
            </a:r>
            <a:r>
              <a:rPr lang="en-US" altLang="en-US" sz="2400" dirty="0" err="1"/>
              <a:t>MrOS</a:t>
            </a:r>
            <a:r>
              <a:rPr lang="en-US" altLang="en-US" sz="2400" dirty="0"/>
              <a:t>) to improve robustness, address class imbalance, and enhance cross-cohort generalization.</a:t>
            </a:r>
          </a:p>
          <a:p>
            <a:pPr marL="0" lvl="0" indent="0" eaLnBrk="0" fontAlgn="base" hangingPunct="0">
              <a:lnSpc>
                <a:spcPct val="100000"/>
              </a:lnSpc>
              <a:spcBef>
                <a:spcPct val="0"/>
              </a:spcBef>
              <a:spcAft>
                <a:spcPct val="0"/>
              </a:spcAft>
              <a:buFontTx/>
              <a:buChar char="•"/>
            </a:pPr>
            <a:r>
              <a:rPr lang="en-US" altLang="en-US" sz="2400" b="1" dirty="0"/>
              <a:t>Clinical Desktop Application:</a:t>
            </a:r>
            <a:br>
              <a:rPr lang="en-US" altLang="en-US" sz="2400" dirty="0"/>
            </a:br>
            <a:r>
              <a:rPr lang="en-US" altLang="en-US" sz="2400" dirty="0"/>
              <a:t>Develop a user-friendly desktop tool enabling clinicians to upload raw EDF files and receive automated risk assessments without requiring Python expertise.</a:t>
            </a:r>
          </a:p>
          <a:p>
            <a:pPr marL="0" lvl="0" indent="0" eaLnBrk="0" fontAlgn="base" hangingPunct="0">
              <a:lnSpc>
                <a:spcPct val="100000"/>
              </a:lnSpc>
              <a:spcBef>
                <a:spcPct val="0"/>
              </a:spcBef>
              <a:spcAft>
                <a:spcPct val="0"/>
              </a:spcAft>
              <a:buFontTx/>
              <a:buChar char="•"/>
            </a:pPr>
            <a:r>
              <a:rPr lang="en-US" altLang="en-US" sz="2400" b="1" dirty="0"/>
              <a:t>Deployment &amp; Packaging:</a:t>
            </a:r>
            <a:br>
              <a:rPr lang="en-US" altLang="en-US" sz="2400" dirty="0"/>
            </a:br>
            <a:r>
              <a:rPr lang="en-US" altLang="en-US" sz="2400" dirty="0"/>
              <a:t>Package the optimized model and application into a single executable for seamless installation on standard clinical workstations, including low-end systems.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6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15937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1D222-B7FB-70A1-C9C7-D1DB54D9F24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CFC4A1-0418-D93A-CEDD-A6C7F31C11E1}"/>
              </a:ext>
            </a:extLst>
          </p:cNvPr>
          <p:cNvSpPr>
            <a:spLocks noGrp="1"/>
          </p:cNvSpPr>
          <p:nvPr>
            <p:ph idx="1"/>
          </p:nvPr>
        </p:nvSpPr>
        <p:spPr/>
        <p:txBody>
          <a:bodyPr>
            <a:normAutofit fontScale="85000" lnSpcReduction="20000"/>
          </a:bodyPr>
          <a:lstStyle/>
          <a:p>
            <a:r>
              <a:rPr lang="de-DE" dirty="0"/>
              <a:t>Kim, Y., Jang, T. G., Park, S. Y., Park, H. Y., Lee, J. A., Oyun-Erdene, T., ... &amp; Urtnasan, E. (2025). Multimodal AI-approach for the automatic screening of cardiovascular diseases based on nocturnal physiological signals. </a:t>
            </a:r>
            <a:r>
              <a:rPr lang="de-DE" i="1" dirty="0"/>
              <a:t>npj Cardiovascular Health</a:t>
            </a:r>
            <a:r>
              <a:rPr lang="de-DE" dirty="0"/>
              <a:t>, </a:t>
            </a:r>
            <a:r>
              <a:rPr lang="de-DE" i="1" dirty="0"/>
              <a:t>2</a:t>
            </a:r>
            <a:r>
              <a:rPr lang="de-DE" dirty="0"/>
              <a:t>(1), 15.</a:t>
            </a:r>
          </a:p>
          <a:p>
            <a:r>
              <a:rPr lang="de-DE" dirty="0"/>
              <a:t>Lee, H., Choi, Y. R., Lee, H. K., Jeong, J., Hong, J., Shin, H. W., &amp; Kim, H. S. (2025). Explainable vision transformer for automatic visual sleep staging on multimodal PSG signals. </a:t>
            </a:r>
            <a:r>
              <a:rPr lang="de-DE" i="1" dirty="0"/>
              <a:t>npj Digital Medicine</a:t>
            </a:r>
            <a:r>
              <a:rPr lang="de-DE" dirty="0"/>
              <a:t>, </a:t>
            </a:r>
            <a:r>
              <a:rPr lang="de-DE" i="1" dirty="0"/>
              <a:t>8</a:t>
            </a:r>
            <a:r>
              <a:rPr lang="de-DE" dirty="0"/>
              <a:t>(1), 55.</a:t>
            </a:r>
          </a:p>
          <a:p>
            <a:r>
              <a:rPr lang="de-DE" dirty="0"/>
              <a:t>Zhang, Z., Lin, B. S., Peng, C. W., &amp; Lin, B. S. (2024). Multi-modal sleep stage classification with two-stream encoder-decoder. </a:t>
            </a:r>
            <a:r>
              <a:rPr lang="de-DE" i="1" dirty="0"/>
              <a:t>IEEE Transactions on Neural Systems and Rehabilitation Engineering</a:t>
            </a:r>
            <a:r>
              <a:rPr lang="de-DE" dirty="0"/>
              <a:t>, </a:t>
            </a:r>
            <a:r>
              <a:rPr lang="de-DE" i="1" dirty="0"/>
              <a:t>32</a:t>
            </a:r>
            <a:r>
              <a:rPr lang="de-DE" dirty="0"/>
              <a:t>, 2096-2105.</a:t>
            </a:r>
          </a:p>
          <a:p>
            <a:r>
              <a:rPr lang="de-DE" dirty="0"/>
              <a:t>Liu, R., Li, J., Wen, Y., Huang, X., Sheng, B., Feng, D. D., &amp; Zhang, P. (2025). MHFNet: a multimodal hybrid-embedding fusion network for automatic sleep staging. </a:t>
            </a:r>
            <a:r>
              <a:rPr lang="de-DE" i="1" dirty="0"/>
              <a:t>IEEE Journal of Biomedical and Health Informatics</a:t>
            </a:r>
            <a:r>
              <a:rPr lang="de-DE" dirty="0"/>
              <a:t>.</a:t>
            </a:r>
          </a:p>
          <a:p>
            <a:r>
              <a:rPr lang="de-DE" dirty="0"/>
              <a:t>Jiang, X., Zhao, J., Du, B., &amp; Yuan, Z. (2021, July). Self-supervised contrastive learning for EEG-based sleep staging. In </a:t>
            </a:r>
            <a:r>
              <a:rPr lang="de-DE" i="1" dirty="0"/>
              <a:t>2021 International Joint Conference on Neural Networks (IJCNN)</a:t>
            </a:r>
            <a:r>
              <a:rPr lang="de-DE" dirty="0"/>
              <a:t> (pp. 1-8). IEEE.</a:t>
            </a:r>
            <a:endParaRPr lang="en-AE" dirty="0"/>
          </a:p>
        </p:txBody>
      </p:sp>
      <p:sp>
        <p:nvSpPr>
          <p:cNvPr id="3" name="Title 2">
            <a:extLst>
              <a:ext uri="{FF2B5EF4-FFF2-40B4-BE49-F238E27FC236}">
                <a16:creationId xmlns:a16="http://schemas.microsoft.com/office/drawing/2014/main" id="{57EBB3AF-8C3E-EF4C-709E-98C4F2A4B774}"/>
              </a:ext>
            </a:extLst>
          </p:cNvPr>
          <p:cNvSpPr>
            <a:spLocks noGrp="1"/>
          </p:cNvSpPr>
          <p:nvPr>
            <p:ph type="title"/>
          </p:nvPr>
        </p:nvSpPr>
        <p:spPr/>
        <p:txBody>
          <a:bodyPr/>
          <a:lstStyle/>
          <a:p>
            <a:r>
              <a:rPr lang="en-GB" dirty="0"/>
              <a:t>References(APA Style)</a:t>
            </a:r>
            <a:endParaRPr lang="en-AE" dirty="0"/>
          </a:p>
        </p:txBody>
      </p:sp>
      <p:sp>
        <p:nvSpPr>
          <p:cNvPr id="4" name="Slide Number Placeholder 3">
            <a:extLst>
              <a:ext uri="{FF2B5EF4-FFF2-40B4-BE49-F238E27FC236}">
                <a16:creationId xmlns:a16="http://schemas.microsoft.com/office/drawing/2014/main" id="{E51294BA-4928-FACF-C9D9-C83679A7A795}"/>
              </a:ext>
            </a:extLst>
          </p:cNvPr>
          <p:cNvSpPr>
            <a:spLocks noGrp="1"/>
          </p:cNvSpPr>
          <p:nvPr>
            <p:ph type="sldNum" sz="quarter" idx="12"/>
          </p:nvPr>
        </p:nvSpPr>
        <p:spPr/>
        <p:txBody>
          <a:bodyPr/>
          <a:lstStyle/>
          <a:p>
            <a:fld id="{330EA680-D336-4FF7-8B7A-9848BB0A1C32}" type="slidenum">
              <a:rPr lang="en-US" smtClean="0"/>
              <a:pPr/>
              <a:t>27</a:t>
            </a:fld>
            <a:endParaRPr lang="en-US"/>
          </a:p>
        </p:txBody>
      </p:sp>
    </p:spTree>
    <p:extLst>
      <p:ext uri="{BB962C8B-B14F-4D97-AF65-F5344CB8AC3E}">
        <p14:creationId xmlns:p14="http://schemas.microsoft.com/office/powerpoint/2010/main" val="1453087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DF20A-1C2B-ABE4-74C1-A73754A2EF6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2C049F-092D-4933-0295-01838C217BB8}"/>
              </a:ext>
            </a:extLst>
          </p:cNvPr>
          <p:cNvSpPr>
            <a:spLocks noGrp="1"/>
          </p:cNvSpPr>
          <p:nvPr>
            <p:ph idx="1"/>
          </p:nvPr>
        </p:nvSpPr>
        <p:spPr/>
        <p:txBody>
          <a:bodyPr>
            <a:normAutofit fontScale="85000" lnSpcReduction="20000"/>
          </a:bodyPr>
          <a:lstStyle/>
          <a:p>
            <a:r>
              <a:rPr lang="de-DE" dirty="0"/>
              <a:t>Weng, W., Gu, Y., Guo, S., Ma, Y., Yang, Z., Liu, Y., &amp; Chen, Y. (2025). Self-supervised learning for electroencephalogram: A systematic survey. </a:t>
            </a:r>
            <a:r>
              <a:rPr lang="de-DE" i="1" dirty="0"/>
              <a:t>ACM Computing Surveys</a:t>
            </a:r>
            <a:r>
              <a:rPr lang="de-DE" dirty="0"/>
              <a:t>, </a:t>
            </a:r>
            <a:r>
              <a:rPr lang="de-DE" i="1" dirty="0"/>
              <a:t>57</a:t>
            </a:r>
            <a:r>
              <a:rPr lang="de-DE" dirty="0"/>
              <a:t>(12), 1-38.</a:t>
            </a:r>
          </a:p>
          <a:p>
            <a:r>
              <a:rPr lang="en-GB" dirty="0"/>
              <a:t>LeCun, Y., Bengio, Y., &amp; Hinton, G. (2015). Deep learning. </a:t>
            </a:r>
            <a:r>
              <a:rPr lang="en-GB" i="1" dirty="0"/>
              <a:t>nature</a:t>
            </a:r>
            <a:r>
              <a:rPr lang="en-GB" dirty="0"/>
              <a:t>, </a:t>
            </a:r>
            <a:r>
              <a:rPr lang="en-GB" i="1" dirty="0"/>
              <a:t>521</a:t>
            </a:r>
            <a:r>
              <a:rPr lang="en-GB" dirty="0"/>
              <a:t>(7553), 436-444.</a:t>
            </a:r>
          </a:p>
          <a:p>
            <a:r>
              <a:rPr lang="de-DE" dirty="0"/>
              <a:t>Nie, G., Chen, X., Wang, Y., Chen, J., Shi, Y., Zhong, J., ... &amp; Leng, Y. (2025). A Zero-Burden Sleep Foundation Model Built on Cardiorespiratory Signals from 800,000+ Hours of Multi-Ethnic Sleep Recordings. </a:t>
            </a:r>
            <a:r>
              <a:rPr lang="de-DE" i="1" dirty="0"/>
              <a:t>medRxiv</a:t>
            </a:r>
            <a:r>
              <a:rPr lang="de-DE" dirty="0"/>
              <a:t>, 2025-09.</a:t>
            </a:r>
          </a:p>
          <a:p>
            <a:r>
              <a:rPr lang="de-DE" dirty="0"/>
              <a:t>Kjaer, M. R., Thapa, R., Ganjoo, G., Moore IV, H., Jennum, P. J., Westover, B. M., ... &amp; Brink-Kjaer, A. (2025). Stanford Sleep Bench: Evaluating Polysomnography Pre-training Methods for Sleep Foundation Models. </a:t>
            </a:r>
            <a:r>
              <a:rPr lang="de-DE" i="1" dirty="0"/>
              <a:t>arXiv preprint arXiv:2512.09591</a:t>
            </a:r>
            <a:r>
              <a:rPr lang="de-DE" dirty="0"/>
              <a:t>.</a:t>
            </a:r>
          </a:p>
          <a:p>
            <a:r>
              <a:rPr lang="en-GB" dirty="0"/>
              <a:t>Thapa, R., Kjær, M. R., He, B., Covert, I., Moore, H., Hanif, U., ... &amp; Zou, J. (2025). A multimodal sleep foundation model developed with 500k hours of sleep recordings for disease predictions. </a:t>
            </a:r>
            <a:r>
              <a:rPr lang="en-GB" i="1" dirty="0" err="1"/>
              <a:t>medRxiv</a:t>
            </a:r>
            <a:r>
              <a:rPr lang="en-GB" dirty="0"/>
              <a:t>.</a:t>
            </a:r>
            <a:endParaRPr lang="en-AE" dirty="0"/>
          </a:p>
        </p:txBody>
      </p:sp>
      <p:sp>
        <p:nvSpPr>
          <p:cNvPr id="3" name="Title 2">
            <a:extLst>
              <a:ext uri="{FF2B5EF4-FFF2-40B4-BE49-F238E27FC236}">
                <a16:creationId xmlns:a16="http://schemas.microsoft.com/office/drawing/2014/main" id="{4FE1B9E3-1105-EA09-22CE-3F60EE90D1E0}"/>
              </a:ext>
            </a:extLst>
          </p:cNvPr>
          <p:cNvSpPr>
            <a:spLocks noGrp="1"/>
          </p:cNvSpPr>
          <p:nvPr>
            <p:ph type="title"/>
          </p:nvPr>
        </p:nvSpPr>
        <p:spPr/>
        <p:txBody>
          <a:bodyPr/>
          <a:lstStyle/>
          <a:p>
            <a:r>
              <a:rPr lang="en-GB" dirty="0"/>
              <a:t>References(APA Style)</a:t>
            </a:r>
            <a:endParaRPr lang="en-AE" dirty="0"/>
          </a:p>
        </p:txBody>
      </p:sp>
      <p:sp>
        <p:nvSpPr>
          <p:cNvPr id="4" name="Slide Number Placeholder 3">
            <a:extLst>
              <a:ext uri="{FF2B5EF4-FFF2-40B4-BE49-F238E27FC236}">
                <a16:creationId xmlns:a16="http://schemas.microsoft.com/office/drawing/2014/main" id="{3F768528-EA78-8399-D32C-2120F83B07D2}"/>
              </a:ext>
            </a:extLst>
          </p:cNvPr>
          <p:cNvSpPr>
            <a:spLocks noGrp="1"/>
          </p:cNvSpPr>
          <p:nvPr>
            <p:ph type="sldNum" sz="quarter" idx="12"/>
          </p:nvPr>
        </p:nvSpPr>
        <p:spPr/>
        <p:txBody>
          <a:bodyPr/>
          <a:lstStyle/>
          <a:p>
            <a:fld id="{330EA680-D336-4FF7-8B7A-9848BB0A1C32}" type="slidenum">
              <a:rPr lang="en-US" smtClean="0"/>
              <a:pPr/>
              <a:t>28</a:t>
            </a:fld>
            <a:endParaRPr lang="en-US"/>
          </a:p>
        </p:txBody>
      </p:sp>
    </p:spTree>
    <p:extLst>
      <p:ext uri="{BB962C8B-B14F-4D97-AF65-F5344CB8AC3E}">
        <p14:creationId xmlns:p14="http://schemas.microsoft.com/office/powerpoint/2010/main" val="708406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1D14A-90D7-C202-6737-A03239C5E0F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FEC6AD-66CC-3A21-F7D4-7F35F751028F}"/>
              </a:ext>
            </a:extLst>
          </p:cNvPr>
          <p:cNvSpPr>
            <a:spLocks noGrp="1"/>
          </p:cNvSpPr>
          <p:nvPr>
            <p:ph idx="1"/>
          </p:nvPr>
        </p:nvSpPr>
        <p:spPr/>
        <p:txBody>
          <a:bodyPr>
            <a:normAutofit fontScale="85000" lnSpcReduction="20000"/>
          </a:bodyPr>
          <a:lstStyle/>
          <a:p>
            <a:r>
              <a:rPr lang="de-DE" dirty="0"/>
              <a:t>Weng, W., Gu, Y., Guo, S., Ma, Y., Yang, Z., Liu, Y., &amp; Chen, Y. (2025). Self-supervised learning for electroencephalogram: A systematic survey. </a:t>
            </a:r>
            <a:r>
              <a:rPr lang="de-DE" i="1" dirty="0"/>
              <a:t>ACM Computing Surveys</a:t>
            </a:r>
            <a:r>
              <a:rPr lang="de-DE" dirty="0"/>
              <a:t>, </a:t>
            </a:r>
            <a:r>
              <a:rPr lang="de-DE" i="1" dirty="0"/>
              <a:t>57</a:t>
            </a:r>
            <a:r>
              <a:rPr lang="de-DE" dirty="0"/>
              <a:t>(12), 1-38.</a:t>
            </a:r>
          </a:p>
          <a:p>
            <a:r>
              <a:rPr lang="en-GB" dirty="0"/>
              <a:t>LeCun, Y., Bengio, Y., &amp; Hinton, G. (2015). Deep learning. </a:t>
            </a:r>
            <a:r>
              <a:rPr lang="en-GB" i="1" dirty="0"/>
              <a:t>nature</a:t>
            </a:r>
            <a:r>
              <a:rPr lang="en-GB" dirty="0"/>
              <a:t>, </a:t>
            </a:r>
            <a:r>
              <a:rPr lang="en-GB" i="1" dirty="0"/>
              <a:t>521</a:t>
            </a:r>
            <a:r>
              <a:rPr lang="en-GB" dirty="0"/>
              <a:t>(7553), 436-444.</a:t>
            </a:r>
          </a:p>
          <a:p>
            <a:r>
              <a:rPr lang="de-DE" dirty="0"/>
              <a:t>Nie, G., Chen, X., Wang, Y., Chen, J., Shi, Y., Zhong, J., ... &amp; Leng, Y. (2025). A Zero-Burden Sleep Foundation Model Built on Cardiorespiratory Signals from 800,000+ Hours of Multi-Ethnic Sleep Recordings. </a:t>
            </a:r>
            <a:r>
              <a:rPr lang="de-DE" i="1" dirty="0"/>
              <a:t>medRxiv</a:t>
            </a:r>
            <a:r>
              <a:rPr lang="de-DE" dirty="0"/>
              <a:t>, 2025-09.</a:t>
            </a:r>
          </a:p>
          <a:p>
            <a:r>
              <a:rPr lang="de-DE" dirty="0"/>
              <a:t>Kjaer, M. R., Thapa, R., Ganjoo, G., Moore IV, H., Jennum, P. J., Westover, B. M., ... &amp; Brink-Kjaer, A. (2025). Stanford Sleep Bench: Evaluating Polysomnography Pre-training Methods for Sleep Foundation Models. </a:t>
            </a:r>
            <a:r>
              <a:rPr lang="de-DE" i="1" dirty="0"/>
              <a:t>arXiv preprint arXiv:2512.09591</a:t>
            </a:r>
            <a:r>
              <a:rPr lang="de-DE" dirty="0"/>
              <a:t>.</a:t>
            </a:r>
          </a:p>
          <a:p>
            <a:r>
              <a:rPr lang="en-GB" dirty="0"/>
              <a:t>Thapa, R., Kjær, M. R., He, B., Covert, I., Moore, H., Hanif, U., ... &amp; Zou, J. (2025). A multimodal sleep foundation model developed with 500k hours of sleep recordings for disease predictions. </a:t>
            </a:r>
            <a:r>
              <a:rPr lang="en-GB" i="1" dirty="0" err="1"/>
              <a:t>medRxiv</a:t>
            </a:r>
            <a:r>
              <a:rPr lang="en-GB" dirty="0"/>
              <a:t>.</a:t>
            </a:r>
            <a:endParaRPr lang="en-AE" dirty="0"/>
          </a:p>
        </p:txBody>
      </p:sp>
      <p:sp>
        <p:nvSpPr>
          <p:cNvPr id="3" name="Title 2">
            <a:extLst>
              <a:ext uri="{FF2B5EF4-FFF2-40B4-BE49-F238E27FC236}">
                <a16:creationId xmlns:a16="http://schemas.microsoft.com/office/drawing/2014/main" id="{CF1B05D2-D85F-8548-076D-3BE4F11042D4}"/>
              </a:ext>
            </a:extLst>
          </p:cNvPr>
          <p:cNvSpPr>
            <a:spLocks noGrp="1"/>
          </p:cNvSpPr>
          <p:nvPr>
            <p:ph type="title"/>
          </p:nvPr>
        </p:nvSpPr>
        <p:spPr/>
        <p:txBody>
          <a:bodyPr/>
          <a:lstStyle/>
          <a:p>
            <a:r>
              <a:rPr lang="en-GB" dirty="0"/>
              <a:t>References(APA Style)</a:t>
            </a:r>
            <a:endParaRPr lang="en-AE" dirty="0"/>
          </a:p>
        </p:txBody>
      </p:sp>
      <p:sp>
        <p:nvSpPr>
          <p:cNvPr id="4" name="Slide Number Placeholder 3">
            <a:extLst>
              <a:ext uri="{FF2B5EF4-FFF2-40B4-BE49-F238E27FC236}">
                <a16:creationId xmlns:a16="http://schemas.microsoft.com/office/drawing/2014/main" id="{33E4B7C6-A0C9-52BC-3294-AC07C3B50349}"/>
              </a:ext>
            </a:extLst>
          </p:cNvPr>
          <p:cNvSpPr>
            <a:spLocks noGrp="1"/>
          </p:cNvSpPr>
          <p:nvPr>
            <p:ph type="sldNum" sz="quarter" idx="12"/>
          </p:nvPr>
        </p:nvSpPr>
        <p:spPr/>
        <p:txBody>
          <a:bodyPr/>
          <a:lstStyle/>
          <a:p>
            <a:fld id="{330EA680-D336-4FF7-8B7A-9848BB0A1C32}" type="slidenum">
              <a:rPr lang="en-US" smtClean="0"/>
              <a:pPr/>
              <a:t>29</a:t>
            </a:fld>
            <a:endParaRPr lang="en-US"/>
          </a:p>
        </p:txBody>
      </p:sp>
    </p:spTree>
    <p:extLst>
      <p:ext uri="{BB962C8B-B14F-4D97-AF65-F5344CB8AC3E}">
        <p14:creationId xmlns:p14="http://schemas.microsoft.com/office/powerpoint/2010/main" val="2299864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C27BA-775F-97A2-A7B4-0BC28956115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105083-C65E-74EF-DECE-819E2BD85DFF}"/>
              </a:ext>
            </a:extLst>
          </p:cNvPr>
          <p:cNvSpPr>
            <a:spLocks noGrp="1"/>
          </p:cNvSpPr>
          <p:nvPr>
            <p:ph idx="1"/>
          </p:nvPr>
        </p:nvSpPr>
        <p:spPr>
          <a:xfrm>
            <a:off x="571499" y="1902367"/>
            <a:ext cx="11209376" cy="3266793"/>
          </a:xfrm>
        </p:spPr>
        <p:txBody>
          <a:bodyPr vert="horz" lIns="91440" tIns="45720" rIns="91440" bIns="45720" rtlCol="0" anchor="t">
            <a:normAutofit fontScale="92500"/>
          </a:bodyPr>
          <a:lstStyle/>
          <a:p>
            <a:r>
              <a:rPr lang="en-US" sz="2400" dirty="0"/>
              <a:t>Polysomnography data encodes vital physiological signatures of cardiovascular, respiratory, and mental health disorders prevalent in aging populations, offering unprecedented opportunities for early disease detection.</a:t>
            </a:r>
            <a:r>
              <a:rPr lang="en-GB" sz="2400" dirty="0"/>
              <a:t> </a:t>
            </a:r>
            <a:r>
              <a:rPr lang="en-IN" sz="2400" dirty="0"/>
              <a:t>However, traditional manual </a:t>
            </a:r>
            <a:r>
              <a:rPr lang="en-GB" sz="2400" dirty="0"/>
              <a:t>PSG analysis is time-consuming, costly, and often unavailable in resource-limited regions, delaying early diagnosis. </a:t>
            </a:r>
          </a:p>
          <a:p>
            <a:pPr marL="0" indent="0">
              <a:buNone/>
            </a:pPr>
            <a:endParaRPr lang="en-GB" sz="2400" dirty="0"/>
          </a:p>
          <a:p>
            <a:r>
              <a:rPr lang="en-GB" sz="2400" dirty="0"/>
              <a:t>Existing AI-based PSG models are computationally intensive and unsuitable for deployment on low-end devices. Therefore, there is a need for a lightweight, efficient, and accurate model that can operate in constrained healthcare settings.</a:t>
            </a:r>
          </a:p>
        </p:txBody>
      </p:sp>
      <p:sp>
        <p:nvSpPr>
          <p:cNvPr id="3" name="Title 2">
            <a:extLst>
              <a:ext uri="{FF2B5EF4-FFF2-40B4-BE49-F238E27FC236}">
                <a16:creationId xmlns:a16="http://schemas.microsoft.com/office/drawing/2014/main" id="{6B4E45BD-E1F2-E43A-3B21-AFE31B059C8D}"/>
              </a:ext>
            </a:extLst>
          </p:cNvPr>
          <p:cNvSpPr>
            <a:spLocks noGrp="1"/>
          </p:cNvSpPr>
          <p:nvPr>
            <p:ph type="title"/>
          </p:nvPr>
        </p:nvSpPr>
        <p:spPr>
          <a:xfrm>
            <a:off x="728876" y="899169"/>
            <a:ext cx="11209376" cy="464000"/>
          </a:xfrm>
        </p:spPr>
        <p:txBody>
          <a:bodyPr/>
          <a:lstStyle/>
          <a:p>
            <a:r>
              <a:rPr lang="en-IN" b="1" dirty="0"/>
              <a:t>Problem Definition</a:t>
            </a:r>
          </a:p>
        </p:txBody>
      </p:sp>
      <p:sp>
        <p:nvSpPr>
          <p:cNvPr id="4" name="Slide Number Placeholder 3">
            <a:extLst>
              <a:ext uri="{FF2B5EF4-FFF2-40B4-BE49-F238E27FC236}">
                <a16:creationId xmlns:a16="http://schemas.microsoft.com/office/drawing/2014/main" id="{D3B8F97F-93A9-682C-DB50-8CEA82C89621}"/>
              </a:ext>
            </a:extLst>
          </p:cNvPr>
          <p:cNvSpPr>
            <a:spLocks noGrp="1"/>
          </p:cNvSpPr>
          <p:nvPr>
            <p:ph type="sldNum" sz="quarter" idx="12"/>
          </p:nvPr>
        </p:nvSpPr>
        <p:spPr/>
        <p:txBody>
          <a:bodyPr/>
          <a:lstStyle/>
          <a:p>
            <a:fld id="{330EA680-D336-4FF7-8B7A-9848BB0A1C32}" type="slidenum">
              <a:rPr lang="en-US" smtClean="0"/>
              <a:pPr/>
              <a:t>3</a:t>
            </a:fld>
            <a:endParaRPr lang="en-US"/>
          </a:p>
        </p:txBody>
      </p:sp>
    </p:spTree>
    <p:extLst>
      <p:ext uri="{BB962C8B-B14F-4D97-AF65-F5344CB8AC3E}">
        <p14:creationId xmlns:p14="http://schemas.microsoft.com/office/powerpoint/2010/main" val="4294207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3019A-C5E6-CDD6-87A0-8A1ABA46EA2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5C7515-6AA8-C4E0-298C-2CBF430337C2}"/>
              </a:ext>
            </a:extLst>
          </p:cNvPr>
          <p:cNvSpPr>
            <a:spLocks noGrp="1"/>
          </p:cNvSpPr>
          <p:nvPr>
            <p:ph idx="1"/>
          </p:nvPr>
        </p:nvSpPr>
        <p:spPr/>
        <p:txBody>
          <a:bodyPr>
            <a:normAutofit fontScale="85000" lnSpcReduction="20000"/>
          </a:bodyPr>
          <a:lstStyle/>
          <a:p>
            <a:r>
              <a:rPr lang="de-DE" dirty="0"/>
              <a:t>Bilal, E., Araujo, M. L. D., Beck, K. L., Heinzinger, C. M., Ghosn, S., Saab, C. Y., ... &amp; Mehra, R. (2025). A Foundation Model for Sleep-Based Risk Stratification and Clinical Outcomes. </a:t>
            </a:r>
            <a:r>
              <a:rPr lang="de-DE" i="1" dirty="0"/>
              <a:t>Research Square</a:t>
            </a:r>
            <a:r>
              <a:rPr lang="de-DE" dirty="0"/>
              <a:t>, rs-3.</a:t>
            </a:r>
          </a:p>
          <a:p>
            <a:r>
              <a:rPr lang="de-DE" dirty="0"/>
              <a:t>He, Z., Li, H., Yuan, G., Killgore, W. D., Quan, S. F., Chen, C. X., &amp; Li, A. (2025). Multimodal Cardiovascular Risk Profiling Using Self-Supervised Learning of Polysomnography. </a:t>
            </a:r>
            <a:r>
              <a:rPr lang="de-DE" i="1" dirty="0"/>
              <a:t>SLEEPJ</a:t>
            </a:r>
            <a:r>
              <a:rPr lang="de-DE" dirty="0"/>
              <a:t>, zsaf371.</a:t>
            </a:r>
          </a:p>
          <a:p>
            <a:r>
              <a:rPr lang="de-DE" dirty="0"/>
              <a:t>Manimaran, G., Puthusserypady, S., Dominguez, H., &amp; Bardram, J. E. (2025). Cardiovascular Risk Assessment via Sleep Patterns and ECG-Based Biological Age Estimation. </a:t>
            </a:r>
            <a:r>
              <a:rPr lang="de-DE" i="1" dirty="0"/>
              <a:t>Journal of Clinical Medicine</a:t>
            </a:r>
            <a:r>
              <a:rPr lang="de-DE" dirty="0"/>
              <a:t>, </a:t>
            </a:r>
            <a:r>
              <a:rPr lang="de-DE" i="1" dirty="0"/>
              <a:t>14</a:t>
            </a:r>
            <a:r>
              <a:rPr lang="de-DE" dirty="0"/>
              <a:t>(10), 3339.</a:t>
            </a:r>
          </a:p>
          <a:p>
            <a:r>
              <a:rPr lang="de-DE" dirty="0"/>
              <a:t>Blanchard, M., Feuilloy, M., Gervès-Pinquié, C., Trzepizur, W., Meslier, N., Goupil, F., ... &amp; ERMES study group. (2021). Cardiovascular risk and mortality prediction in patients suspected of sleep apnea: a model based on an artificial intelligence system. </a:t>
            </a:r>
            <a:r>
              <a:rPr lang="de-DE" i="1" dirty="0"/>
              <a:t>Physiological Measurement</a:t>
            </a:r>
            <a:r>
              <a:rPr lang="de-DE" dirty="0"/>
              <a:t>, </a:t>
            </a:r>
            <a:r>
              <a:rPr lang="de-DE" i="1" dirty="0"/>
              <a:t>42</a:t>
            </a:r>
            <a:r>
              <a:rPr lang="de-DE" dirty="0"/>
              <a:t>(10), 105010.</a:t>
            </a:r>
          </a:p>
          <a:p>
            <a:r>
              <a:rPr lang="en-GB" dirty="0" err="1"/>
              <a:t>Fallmann</a:t>
            </a:r>
            <a:r>
              <a:rPr lang="en-GB" dirty="0"/>
              <a:t>, S., &amp; Chen, L. (2018, November). Detecting chronic diseases from sleep-wake behaviour and clinical features. In </a:t>
            </a:r>
            <a:r>
              <a:rPr lang="en-GB" i="1" dirty="0"/>
              <a:t>2018 5th international conference on systems and informatics (ICSAI)</a:t>
            </a:r>
            <a:r>
              <a:rPr lang="en-GB" dirty="0"/>
              <a:t> (pp. 1076-1084). </a:t>
            </a:r>
            <a:r>
              <a:rPr lang="en-GB"/>
              <a:t>IEEE.</a:t>
            </a:r>
            <a:endParaRPr lang="en-AE" dirty="0"/>
          </a:p>
        </p:txBody>
      </p:sp>
      <p:sp>
        <p:nvSpPr>
          <p:cNvPr id="3" name="Title 2">
            <a:extLst>
              <a:ext uri="{FF2B5EF4-FFF2-40B4-BE49-F238E27FC236}">
                <a16:creationId xmlns:a16="http://schemas.microsoft.com/office/drawing/2014/main" id="{798E7123-4F73-9F97-F1A6-FBF53B9E1886}"/>
              </a:ext>
            </a:extLst>
          </p:cNvPr>
          <p:cNvSpPr>
            <a:spLocks noGrp="1"/>
          </p:cNvSpPr>
          <p:nvPr>
            <p:ph type="title"/>
          </p:nvPr>
        </p:nvSpPr>
        <p:spPr/>
        <p:txBody>
          <a:bodyPr/>
          <a:lstStyle/>
          <a:p>
            <a:r>
              <a:rPr lang="en-GB" dirty="0"/>
              <a:t>References(APA Style)</a:t>
            </a:r>
            <a:endParaRPr lang="en-AE" dirty="0"/>
          </a:p>
        </p:txBody>
      </p:sp>
      <p:sp>
        <p:nvSpPr>
          <p:cNvPr id="4" name="Slide Number Placeholder 3">
            <a:extLst>
              <a:ext uri="{FF2B5EF4-FFF2-40B4-BE49-F238E27FC236}">
                <a16:creationId xmlns:a16="http://schemas.microsoft.com/office/drawing/2014/main" id="{1303A19A-8539-3FE4-8BF1-50F07A6B1083}"/>
              </a:ext>
            </a:extLst>
          </p:cNvPr>
          <p:cNvSpPr>
            <a:spLocks noGrp="1"/>
          </p:cNvSpPr>
          <p:nvPr>
            <p:ph type="sldNum" sz="quarter" idx="12"/>
          </p:nvPr>
        </p:nvSpPr>
        <p:spPr/>
        <p:txBody>
          <a:bodyPr/>
          <a:lstStyle/>
          <a:p>
            <a:fld id="{330EA680-D336-4FF7-8B7A-9848BB0A1C32}" type="slidenum">
              <a:rPr lang="en-US" smtClean="0"/>
              <a:pPr/>
              <a:t>30</a:t>
            </a:fld>
            <a:endParaRPr lang="en-US"/>
          </a:p>
        </p:txBody>
      </p:sp>
    </p:spTree>
    <p:extLst>
      <p:ext uri="{BB962C8B-B14F-4D97-AF65-F5344CB8AC3E}">
        <p14:creationId xmlns:p14="http://schemas.microsoft.com/office/powerpoint/2010/main" val="3674325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442F6-B951-4A5C-5586-1A97A4DD2B6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691182-A0B4-B4E3-B332-32C532F2E44C}"/>
              </a:ext>
            </a:extLst>
          </p:cNvPr>
          <p:cNvSpPr>
            <a:spLocks noGrp="1"/>
          </p:cNvSpPr>
          <p:nvPr>
            <p:ph idx="1"/>
          </p:nvPr>
        </p:nvSpPr>
        <p:spPr>
          <a:xfrm>
            <a:off x="571499" y="1388268"/>
            <a:ext cx="11209376" cy="4250532"/>
          </a:xfrm>
        </p:spPr>
        <p:txBody>
          <a:bodyPr vert="horz" lIns="91440" tIns="45720" rIns="91440" bIns="45720" rtlCol="0" anchor="t">
            <a:normAutofit/>
          </a:bodyPr>
          <a:lstStyle/>
          <a:p>
            <a:pPr>
              <a:lnSpc>
                <a:spcPct val="100000"/>
              </a:lnSpc>
            </a:pPr>
            <a:r>
              <a:rPr lang="en-US" sz="2000" dirty="0"/>
              <a:t>Design a </a:t>
            </a:r>
            <a:r>
              <a:rPr lang="en-US" sz="2000" b="1" dirty="0"/>
              <a:t>lightweight</a:t>
            </a:r>
            <a:r>
              <a:rPr lang="en-US" sz="2000" dirty="0"/>
              <a:t> deep learning framework optimized for low-end hardware using </a:t>
            </a:r>
            <a:r>
              <a:rPr lang="en-US" sz="2000" b="1" dirty="0"/>
              <a:t>Neural Architecture Search (NAS)</a:t>
            </a:r>
            <a:r>
              <a:rPr lang="en-US" sz="2000" dirty="0"/>
              <a:t> with </a:t>
            </a:r>
            <a:r>
              <a:rPr lang="en-US" sz="2000" b="1" dirty="0"/>
              <a:t>Differentiable Architecture Search (DARTS)</a:t>
            </a:r>
            <a:r>
              <a:rPr lang="en-US" sz="2000" dirty="0"/>
              <a:t> to achieve high accuracy under </a:t>
            </a:r>
            <a:r>
              <a:rPr lang="en-US" sz="2000" b="1" dirty="0"/>
              <a:t>low computational cost (FLOPs).</a:t>
            </a:r>
          </a:p>
          <a:p>
            <a:pPr marL="0" indent="0">
              <a:lnSpc>
                <a:spcPct val="100000"/>
              </a:lnSpc>
              <a:buNone/>
            </a:pPr>
            <a:endParaRPr lang="en-US" sz="500" dirty="0"/>
          </a:p>
          <a:p>
            <a:pPr>
              <a:lnSpc>
                <a:spcPct val="100000"/>
              </a:lnSpc>
            </a:pPr>
            <a:r>
              <a:rPr lang="en-IN" sz="2000" b="1" dirty="0"/>
              <a:t>Mitigate</a:t>
            </a:r>
            <a:r>
              <a:rPr lang="en-IN" sz="2000" dirty="0"/>
              <a:t> </a:t>
            </a:r>
            <a:r>
              <a:rPr lang="en-IN" sz="2000" b="1" dirty="0"/>
              <a:t>demographic bias</a:t>
            </a:r>
            <a:r>
              <a:rPr lang="en-IN" sz="2000" dirty="0"/>
              <a:t> and improve </a:t>
            </a:r>
            <a:r>
              <a:rPr lang="en-IN" sz="2000" b="1" dirty="0"/>
              <a:t>cross-dataset generalization</a:t>
            </a:r>
            <a:r>
              <a:rPr lang="en-IN" sz="2000" dirty="0"/>
              <a:t> by unifying diverse polysomnography datasets representing heterogeneous elderly populations</a:t>
            </a:r>
            <a:r>
              <a:rPr lang="en-GB" sz="2000" dirty="0"/>
              <a:t>.</a:t>
            </a:r>
          </a:p>
          <a:p>
            <a:pPr marL="0" indent="0">
              <a:lnSpc>
                <a:spcPct val="100000"/>
              </a:lnSpc>
              <a:buNone/>
            </a:pPr>
            <a:endParaRPr lang="en-GB" sz="500" dirty="0"/>
          </a:p>
          <a:p>
            <a:pPr>
              <a:lnSpc>
                <a:spcPct val="100000"/>
              </a:lnSpc>
            </a:pPr>
            <a:r>
              <a:rPr lang="en-US" sz="2000" dirty="0"/>
              <a:t>Analyze sleep patterns in the elderly to identify markers of </a:t>
            </a:r>
            <a:r>
              <a:rPr lang="en-US" sz="2000" b="1" dirty="0"/>
              <a:t>cardiovascular</a:t>
            </a:r>
            <a:r>
              <a:rPr lang="en-US" sz="2000" dirty="0"/>
              <a:t>, </a:t>
            </a:r>
            <a:r>
              <a:rPr lang="en-US" sz="2000" b="1" dirty="0"/>
              <a:t>respiratory</a:t>
            </a:r>
            <a:r>
              <a:rPr lang="en-US" sz="2000" dirty="0"/>
              <a:t>, and </a:t>
            </a:r>
            <a:r>
              <a:rPr lang="en-US" sz="2000" b="1" dirty="0"/>
              <a:t>mental</a:t>
            </a:r>
            <a:r>
              <a:rPr lang="en-US" sz="2000" dirty="0"/>
              <a:t> health conditions.</a:t>
            </a:r>
          </a:p>
          <a:p>
            <a:pPr marL="0" indent="0">
              <a:lnSpc>
                <a:spcPct val="100000"/>
              </a:lnSpc>
              <a:buNone/>
            </a:pPr>
            <a:endParaRPr lang="en-US" sz="500" dirty="0"/>
          </a:p>
          <a:p>
            <a:pPr>
              <a:lnSpc>
                <a:spcPct val="100000"/>
              </a:lnSpc>
            </a:pPr>
            <a:r>
              <a:rPr lang="en-US" sz="2000" dirty="0"/>
              <a:t>Provide an </a:t>
            </a:r>
            <a:r>
              <a:rPr lang="en-US" sz="2000" b="1" dirty="0"/>
              <a:t>assistive technology </a:t>
            </a:r>
            <a:r>
              <a:rPr lang="en-US" sz="2000" dirty="0"/>
              <a:t>for early intervention of various diseases in the elderly cohorts, since the prevalence of diseases is increasing in the aging population.</a:t>
            </a:r>
            <a:endParaRPr lang="en-AE" sz="2000" dirty="0"/>
          </a:p>
        </p:txBody>
      </p:sp>
      <p:sp>
        <p:nvSpPr>
          <p:cNvPr id="3" name="Title 2">
            <a:extLst>
              <a:ext uri="{FF2B5EF4-FFF2-40B4-BE49-F238E27FC236}">
                <a16:creationId xmlns:a16="http://schemas.microsoft.com/office/drawing/2014/main" id="{4844D56C-C0AA-5BA6-6C77-F9ECDACEB547}"/>
              </a:ext>
            </a:extLst>
          </p:cNvPr>
          <p:cNvSpPr>
            <a:spLocks noGrp="1"/>
          </p:cNvSpPr>
          <p:nvPr>
            <p:ph type="title"/>
          </p:nvPr>
        </p:nvSpPr>
        <p:spPr>
          <a:xfrm>
            <a:off x="728876" y="501254"/>
            <a:ext cx="11209376" cy="464000"/>
          </a:xfrm>
        </p:spPr>
        <p:txBody>
          <a:bodyPr/>
          <a:lstStyle/>
          <a:p>
            <a:r>
              <a:rPr lang="en-IN" b="1" dirty="0"/>
              <a:t>Objectives</a:t>
            </a:r>
          </a:p>
        </p:txBody>
      </p:sp>
      <p:sp>
        <p:nvSpPr>
          <p:cNvPr id="4" name="Slide Number Placeholder 3">
            <a:extLst>
              <a:ext uri="{FF2B5EF4-FFF2-40B4-BE49-F238E27FC236}">
                <a16:creationId xmlns:a16="http://schemas.microsoft.com/office/drawing/2014/main" id="{59B901A7-9A14-B0BE-C34B-A2782F34077E}"/>
              </a:ext>
            </a:extLst>
          </p:cNvPr>
          <p:cNvSpPr>
            <a:spLocks noGrp="1"/>
          </p:cNvSpPr>
          <p:nvPr>
            <p:ph type="sldNum" sz="quarter" idx="12"/>
          </p:nvPr>
        </p:nvSpPr>
        <p:spPr/>
        <p:txBody>
          <a:bodyPr/>
          <a:lstStyle/>
          <a:p>
            <a:fld id="{330EA680-D336-4FF7-8B7A-9848BB0A1C32}" type="slidenum">
              <a:rPr lang="en-US" smtClean="0"/>
              <a:pPr/>
              <a:t>4</a:t>
            </a:fld>
            <a:endParaRPr lang="en-US"/>
          </a:p>
        </p:txBody>
      </p:sp>
      <p:sp>
        <p:nvSpPr>
          <p:cNvPr id="6" name="TextBox 5">
            <a:extLst>
              <a:ext uri="{FF2B5EF4-FFF2-40B4-BE49-F238E27FC236}">
                <a16:creationId xmlns:a16="http://schemas.microsoft.com/office/drawing/2014/main" id="{87BB24E8-00FD-F198-087E-95209BA11426}"/>
              </a:ext>
            </a:extLst>
          </p:cNvPr>
          <p:cNvSpPr txBox="1"/>
          <p:nvPr/>
        </p:nvSpPr>
        <p:spPr>
          <a:xfrm>
            <a:off x="2976282" y="6488668"/>
            <a:ext cx="6714565" cy="323165"/>
          </a:xfrm>
          <a:prstGeom prst="rect">
            <a:avLst/>
          </a:prstGeom>
          <a:noFill/>
        </p:spPr>
        <p:txBody>
          <a:bodyPr wrap="square" rtlCol="0">
            <a:spAutoFit/>
          </a:bodyPr>
          <a:lstStyle/>
          <a:p>
            <a:r>
              <a:rPr lang="en-IN" sz="1500" dirty="0">
                <a:solidFill>
                  <a:schemeClr val="bg1">
                    <a:lumMod val="85000"/>
                  </a:schemeClr>
                </a:solidFill>
              </a:rPr>
              <a:t>Project title</a:t>
            </a:r>
          </a:p>
        </p:txBody>
      </p:sp>
    </p:spTree>
    <p:extLst>
      <p:ext uri="{BB962C8B-B14F-4D97-AF65-F5344CB8AC3E}">
        <p14:creationId xmlns:p14="http://schemas.microsoft.com/office/powerpoint/2010/main" val="1724409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47442D-8B7B-63BC-15BE-5CA6B5637CC7}"/>
              </a:ext>
            </a:extLst>
          </p:cNvPr>
          <p:cNvSpPr>
            <a:spLocks noGrp="1"/>
          </p:cNvSpPr>
          <p:nvPr>
            <p:ph type="title"/>
          </p:nvPr>
        </p:nvSpPr>
        <p:spPr>
          <a:xfrm>
            <a:off x="571499" y="213350"/>
            <a:ext cx="11209376" cy="464000"/>
          </a:xfrm>
        </p:spPr>
        <p:txBody>
          <a:bodyPr/>
          <a:lstStyle/>
          <a:p>
            <a:r>
              <a:rPr lang="en-GB" dirty="0"/>
              <a:t>Literature Review Summary (Table)</a:t>
            </a:r>
            <a:endParaRPr lang="en-AE" dirty="0"/>
          </a:p>
        </p:txBody>
      </p:sp>
      <p:sp>
        <p:nvSpPr>
          <p:cNvPr id="4" name="Slide Number Placeholder 3">
            <a:extLst>
              <a:ext uri="{FF2B5EF4-FFF2-40B4-BE49-F238E27FC236}">
                <a16:creationId xmlns:a16="http://schemas.microsoft.com/office/drawing/2014/main" id="{553D7FB1-F640-118E-E355-707C018346A6}"/>
              </a:ext>
            </a:extLst>
          </p:cNvPr>
          <p:cNvSpPr>
            <a:spLocks noGrp="1"/>
          </p:cNvSpPr>
          <p:nvPr>
            <p:ph type="sldNum" sz="quarter" idx="12"/>
          </p:nvPr>
        </p:nvSpPr>
        <p:spPr/>
        <p:txBody>
          <a:bodyPr/>
          <a:lstStyle/>
          <a:p>
            <a:fld id="{330EA680-D336-4FF7-8B7A-9848BB0A1C32}" type="slidenum">
              <a:rPr lang="en-US" smtClean="0"/>
              <a:pPr/>
              <a:t>5</a:t>
            </a:fld>
            <a:endParaRPr lang="en-US"/>
          </a:p>
        </p:txBody>
      </p:sp>
      <p:graphicFrame>
        <p:nvGraphicFramePr>
          <p:cNvPr id="2" name="Table 1">
            <a:extLst>
              <a:ext uri="{FF2B5EF4-FFF2-40B4-BE49-F238E27FC236}">
                <a16:creationId xmlns:a16="http://schemas.microsoft.com/office/drawing/2014/main" id="{814BA29C-5450-B38A-C516-4378D6A59142}"/>
              </a:ext>
            </a:extLst>
          </p:cNvPr>
          <p:cNvGraphicFramePr>
            <a:graphicFrameLocks noGrp="1"/>
          </p:cNvGraphicFramePr>
          <p:nvPr>
            <p:extLst>
              <p:ext uri="{D42A27DB-BD31-4B8C-83A1-F6EECF244321}">
                <p14:modId xmlns:p14="http://schemas.microsoft.com/office/powerpoint/2010/main" val="2401966664"/>
              </p:ext>
            </p:extLst>
          </p:nvPr>
        </p:nvGraphicFramePr>
        <p:xfrm>
          <a:off x="285749" y="677350"/>
          <a:ext cx="11663082" cy="5577840"/>
        </p:xfrm>
        <a:graphic>
          <a:graphicData uri="http://schemas.openxmlformats.org/drawingml/2006/table">
            <a:tbl>
              <a:tblPr firstRow="1" bandRow="1">
                <a:tableStyleId>{7DF18680-E054-41AD-8BC1-D1AEF772440D}</a:tableStyleId>
              </a:tblPr>
              <a:tblGrid>
                <a:gridCol w="1653835">
                  <a:extLst>
                    <a:ext uri="{9D8B030D-6E8A-4147-A177-3AD203B41FA5}">
                      <a16:colId xmlns:a16="http://schemas.microsoft.com/office/drawing/2014/main" val="918329918"/>
                    </a:ext>
                  </a:extLst>
                </a:gridCol>
                <a:gridCol w="2223247">
                  <a:extLst>
                    <a:ext uri="{9D8B030D-6E8A-4147-A177-3AD203B41FA5}">
                      <a16:colId xmlns:a16="http://schemas.microsoft.com/office/drawing/2014/main" val="128977396"/>
                    </a:ext>
                  </a:extLst>
                </a:gridCol>
                <a:gridCol w="3769812">
                  <a:extLst>
                    <a:ext uri="{9D8B030D-6E8A-4147-A177-3AD203B41FA5}">
                      <a16:colId xmlns:a16="http://schemas.microsoft.com/office/drawing/2014/main" val="523274373"/>
                    </a:ext>
                  </a:extLst>
                </a:gridCol>
                <a:gridCol w="4016188">
                  <a:extLst>
                    <a:ext uri="{9D8B030D-6E8A-4147-A177-3AD203B41FA5}">
                      <a16:colId xmlns:a16="http://schemas.microsoft.com/office/drawing/2014/main" val="1723732893"/>
                    </a:ext>
                  </a:extLst>
                </a:gridCol>
              </a:tblGrid>
              <a:tr h="620328">
                <a:tc>
                  <a:txBody>
                    <a:bodyPr/>
                    <a:lstStyle/>
                    <a:p>
                      <a:r>
                        <a:rPr lang="en-US" dirty="0"/>
                        <a:t>Reference</a:t>
                      </a:r>
                      <a:endParaRPr lang="en-IN" dirty="0"/>
                    </a:p>
                  </a:txBody>
                  <a:tcPr/>
                </a:tc>
                <a:tc>
                  <a:txBody>
                    <a:bodyPr/>
                    <a:lstStyle/>
                    <a:p>
                      <a:r>
                        <a:rPr lang="en-US" dirty="0"/>
                        <a:t>Target Disease &amp; Health Risks</a:t>
                      </a:r>
                      <a:endParaRPr lang="en-IN" dirty="0"/>
                    </a:p>
                  </a:txBody>
                  <a:tcPr/>
                </a:tc>
                <a:tc>
                  <a:txBody>
                    <a:bodyPr/>
                    <a:lstStyle/>
                    <a:p>
                      <a:r>
                        <a:rPr lang="en-US" dirty="0"/>
                        <a:t>Advantages</a:t>
                      </a:r>
                      <a:endParaRPr lang="en-IN" dirty="0"/>
                    </a:p>
                  </a:txBody>
                  <a:tcPr/>
                </a:tc>
                <a:tc>
                  <a:txBody>
                    <a:bodyPr/>
                    <a:lstStyle/>
                    <a:p>
                      <a:r>
                        <a:rPr lang="en-US" dirty="0"/>
                        <a:t>Limitations and Challenges</a:t>
                      </a:r>
                      <a:endParaRPr lang="en-IN" dirty="0"/>
                    </a:p>
                  </a:txBody>
                  <a:tcPr/>
                </a:tc>
                <a:extLst>
                  <a:ext uri="{0D108BD9-81ED-4DB2-BD59-A6C34878D82A}">
                    <a16:rowId xmlns:a16="http://schemas.microsoft.com/office/drawing/2014/main" val="996152529"/>
                  </a:ext>
                </a:extLst>
              </a:tr>
              <a:tr h="915723">
                <a:tc>
                  <a:txBody>
                    <a:bodyPr/>
                    <a:lstStyle/>
                    <a:p>
                      <a:r>
                        <a:rPr lang="da-DK" sz="1400" dirty="0"/>
                        <a:t>Nie et al., 2025(SleepFounder)</a:t>
                      </a:r>
                      <a:endParaRPr lang="en-IN" sz="1400" dirty="0"/>
                    </a:p>
                  </a:txBody>
                  <a:tcPr/>
                </a:tc>
                <a:tc>
                  <a:txBody>
                    <a:bodyPr/>
                    <a:lstStyle/>
                    <a:p>
                      <a:r>
                        <a:rPr lang="en-IN" sz="1400" dirty="0"/>
                        <a:t>Multi-organ diseases: </a:t>
                      </a:r>
                      <a:r>
                        <a:rPr lang="en-IN" sz="1400" dirty="0" err="1"/>
                        <a:t>Parkinson’s,GERD</a:t>
                      </a:r>
                      <a:r>
                        <a:rPr lang="en-IN" sz="1400" dirty="0"/>
                        <a:t>, Heart Failure, CVD death, Sleep </a:t>
                      </a:r>
                      <a:r>
                        <a:rPr lang="en-IN" sz="1400" dirty="0" err="1"/>
                        <a:t>Apnea</a:t>
                      </a:r>
                      <a:endParaRPr lang="en-IN" sz="1400" dirty="0"/>
                    </a:p>
                  </a:txBody>
                  <a:tcPr/>
                </a:tc>
                <a:tc>
                  <a:txBody>
                    <a:bodyPr/>
                    <a:lstStyle/>
                    <a:p>
                      <a:r>
                        <a:rPr lang="en-US" sz="1400" dirty="0"/>
                        <a:t>"Zero-Burden" Potential: Designed to work with home-based sensors (BCG)and handles missing modalities effectively.</a:t>
                      </a:r>
                      <a:endParaRPr lang="en-IN" sz="1400" dirty="0"/>
                    </a:p>
                  </a:txBody>
                  <a:tcPr/>
                </a:tc>
                <a:tc>
                  <a:txBody>
                    <a:bodyPr/>
                    <a:lstStyle/>
                    <a:p>
                      <a:r>
                        <a:rPr lang="en-US" sz="1400" dirty="0"/>
                        <a:t>Model Complexity: Relies on a complex hierarchical architecture (</a:t>
                      </a:r>
                      <a:r>
                        <a:rPr lang="en-US" sz="1400" dirty="0" err="1"/>
                        <a:t>ResNet</a:t>
                      </a:r>
                      <a:r>
                        <a:rPr lang="en-US" sz="1400" dirty="0"/>
                        <a:t> + Transformer), which may be computationally heavy for low-end mobile deployment</a:t>
                      </a:r>
                      <a:endParaRPr lang="en-IN" sz="1400" dirty="0"/>
                    </a:p>
                  </a:txBody>
                  <a:tcPr/>
                </a:tc>
                <a:extLst>
                  <a:ext uri="{0D108BD9-81ED-4DB2-BD59-A6C34878D82A}">
                    <a16:rowId xmlns:a16="http://schemas.microsoft.com/office/drawing/2014/main" val="2601108984"/>
                  </a:ext>
                </a:extLst>
              </a:tr>
              <a:tr h="1122499">
                <a:tc>
                  <a:txBody>
                    <a:bodyPr/>
                    <a:lstStyle/>
                    <a:p>
                      <a:r>
                        <a:rPr lang="da-DK" sz="1400" dirty="0"/>
                        <a:t>Thapa et al.,2025 (SleepFM)</a:t>
                      </a:r>
                      <a:endParaRPr lang="en-IN" sz="1400" dirty="0"/>
                    </a:p>
                  </a:txBody>
                  <a:tcPr/>
                </a:tc>
                <a:tc>
                  <a:txBody>
                    <a:bodyPr/>
                    <a:lstStyle/>
                    <a:p>
                      <a:r>
                        <a:rPr lang="en-US" sz="1400" dirty="0" err="1"/>
                        <a:t>PheWAS</a:t>
                      </a:r>
                      <a:r>
                        <a:rPr lang="en-US" sz="1400" dirty="0"/>
                        <a:t> (1000+ conditions): Including Death, Heart Failure, Dementia, Stroke, and CKD</a:t>
                      </a:r>
                      <a:endParaRPr lang="en-IN" sz="1400" dirty="0"/>
                    </a:p>
                  </a:txBody>
                  <a:tcPr/>
                </a:tc>
                <a:tc>
                  <a:txBody>
                    <a:bodyPr/>
                    <a:lstStyle/>
                    <a:p>
                      <a:r>
                        <a:rPr lang="en-US" sz="1400" dirty="0"/>
                        <a:t>Channel-Agnostic: Can handle varying numbers and types of input </a:t>
                      </a:r>
                      <a:r>
                        <a:rPr lang="en-US" sz="1400" dirty="0" err="1"/>
                        <a:t>channels,making</a:t>
                      </a:r>
                      <a:r>
                        <a:rPr lang="en-US" sz="1400" dirty="0"/>
                        <a:t> it robust to different recording setups.</a:t>
                      </a:r>
                      <a:endParaRPr lang="en-IN" sz="1400" dirty="0"/>
                    </a:p>
                  </a:txBody>
                  <a:tcPr/>
                </a:tc>
                <a:tc>
                  <a:txBody>
                    <a:bodyPr/>
                    <a:lstStyle/>
                    <a:p>
                      <a:r>
                        <a:rPr lang="en-US" sz="1400" dirty="0"/>
                        <a:t>Resource Intensive: Requires massive datasets (500k+ hours) for pre-training and substantial computational power, limiting direct edge deployment</a:t>
                      </a:r>
                      <a:endParaRPr lang="en-IN" sz="1400" dirty="0"/>
                    </a:p>
                  </a:txBody>
                  <a:tcPr/>
                </a:tc>
                <a:extLst>
                  <a:ext uri="{0D108BD9-81ED-4DB2-BD59-A6C34878D82A}">
                    <a16:rowId xmlns:a16="http://schemas.microsoft.com/office/drawing/2014/main" val="2676294705"/>
                  </a:ext>
                </a:extLst>
              </a:tr>
              <a:tr h="915723">
                <a:tc>
                  <a:txBody>
                    <a:bodyPr/>
                    <a:lstStyle/>
                    <a:p>
                      <a:r>
                        <a:rPr lang="en-IN" sz="1400" dirty="0" err="1"/>
                        <a:t>Fallmann</a:t>
                      </a:r>
                      <a:r>
                        <a:rPr lang="en-IN" sz="1400" dirty="0"/>
                        <a:t> &amp; Chen, 2018</a:t>
                      </a:r>
                    </a:p>
                  </a:txBody>
                  <a:tcPr/>
                </a:tc>
                <a:tc>
                  <a:txBody>
                    <a:bodyPr/>
                    <a:lstStyle/>
                    <a:p>
                      <a:r>
                        <a:rPr lang="en-IN" sz="1400" dirty="0" err="1"/>
                        <a:t>Hypertension,Diabetes</a:t>
                      </a:r>
                      <a:r>
                        <a:rPr lang="en-IN" sz="1400" dirty="0"/>
                        <a:t>, Sleep </a:t>
                      </a:r>
                      <a:r>
                        <a:rPr lang="en-IN" sz="1400" dirty="0" err="1"/>
                        <a:t>Apnea</a:t>
                      </a:r>
                      <a:r>
                        <a:rPr lang="en-IN" sz="1400" dirty="0"/>
                        <a:t>, Kidney Disease</a:t>
                      </a:r>
                    </a:p>
                  </a:txBody>
                  <a:tcPr/>
                </a:tc>
                <a:tc>
                  <a:txBody>
                    <a:bodyPr/>
                    <a:lstStyle/>
                    <a:p>
                      <a:r>
                        <a:rPr lang="en-US" sz="1400" dirty="0"/>
                        <a:t>Non-Invasive: Uses simple wrist-worn data; suitable for long-term monitoring outside clinical settings.</a:t>
                      </a:r>
                      <a:endParaRPr lang="en-IN" sz="1400" dirty="0"/>
                    </a:p>
                  </a:txBody>
                  <a:tcPr/>
                </a:tc>
                <a:tc>
                  <a:txBody>
                    <a:bodyPr/>
                    <a:lstStyle/>
                    <a:p>
                      <a:r>
                        <a:rPr lang="en-US" sz="1400" dirty="0"/>
                        <a:t> Lower Accuracy: Performance (0.62–0.81 accuracy) is generally lower than modern multimodal deep learning approaches; older architecture</a:t>
                      </a:r>
                      <a:endParaRPr lang="en-IN" sz="1400" dirty="0"/>
                    </a:p>
                  </a:txBody>
                  <a:tcPr/>
                </a:tc>
                <a:extLst>
                  <a:ext uri="{0D108BD9-81ED-4DB2-BD59-A6C34878D82A}">
                    <a16:rowId xmlns:a16="http://schemas.microsoft.com/office/drawing/2014/main" val="1497060454"/>
                  </a:ext>
                </a:extLst>
              </a:tr>
              <a:tr h="915723">
                <a:tc>
                  <a:txBody>
                    <a:bodyPr/>
                    <a:lstStyle/>
                    <a:p>
                      <a:r>
                        <a:rPr lang="en-IN" sz="1400" dirty="0"/>
                        <a:t>He et al., 2025</a:t>
                      </a:r>
                    </a:p>
                  </a:txBody>
                  <a:tcPr/>
                </a:tc>
                <a:tc>
                  <a:txBody>
                    <a:bodyPr/>
                    <a:lstStyle/>
                    <a:p>
                      <a:r>
                        <a:rPr lang="en-IN" sz="1400" dirty="0"/>
                        <a:t>CVD Outcomes: CVD </a:t>
                      </a:r>
                      <a:r>
                        <a:rPr lang="en-IN" sz="1400" dirty="0" err="1"/>
                        <a:t>mortality,incident</a:t>
                      </a:r>
                      <a:r>
                        <a:rPr lang="en-IN" sz="1400" dirty="0"/>
                        <a:t> hypertension, atrial fibrillation.</a:t>
                      </a:r>
                    </a:p>
                  </a:txBody>
                  <a:tcPr/>
                </a:tc>
                <a:tc>
                  <a:txBody>
                    <a:bodyPr/>
                    <a:lstStyle/>
                    <a:p>
                      <a:r>
                        <a:rPr lang="en-US" sz="1400" dirty="0"/>
                        <a:t>Interpretable Risk Scores: Generates projection scores correlating with specific disease phenotypes; removes need for manual sleep staging.</a:t>
                      </a:r>
                      <a:endParaRPr lang="en-IN" sz="1400" dirty="0"/>
                    </a:p>
                  </a:txBody>
                  <a:tcPr/>
                </a:tc>
                <a:tc>
                  <a:txBody>
                    <a:bodyPr/>
                    <a:lstStyle/>
                    <a:p>
                      <a:r>
                        <a:rPr lang="en-US" sz="1400" dirty="0"/>
                        <a:t> Latency: While efficient for profiling, the hybrid </a:t>
                      </a:r>
                      <a:r>
                        <a:rPr lang="en-US" sz="1400" dirty="0" err="1"/>
                        <a:t>ResNet</a:t>
                      </a:r>
                      <a:r>
                        <a:rPr lang="en-US" sz="1400" dirty="0"/>
                        <a:t>-Transformer architecture is still relatively large compared to lightweight, mobile-first models.</a:t>
                      </a:r>
                      <a:endParaRPr lang="en-IN" sz="1400" dirty="0"/>
                    </a:p>
                  </a:txBody>
                  <a:tcPr/>
                </a:tc>
                <a:extLst>
                  <a:ext uri="{0D108BD9-81ED-4DB2-BD59-A6C34878D82A}">
                    <a16:rowId xmlns:a16="http://schemas.microsoft.com/office/drawing/2014/main" val="2713898934"/>
                  </a:ext>
                </a:extLst>
              </a:tr>
              <a:tr h="915723">
                <a:tc>
                  <a:txBody>
                    <a:bodyPr/>
                    <a:lstStyle/>
                    <a:p>
                      <a:r>
                        <a:rPr lang="fr-FR" sz="1400" dirty="0"/>
                        <a:t>Blanchard et al.,2021 </a:t>
                      </a:r>
                      <a:endParaRPr lang="en-IN" sz="1400" dirty="0"/>
                    </a:p>
                  </a:txBody>
                  <a:tcPr/>
                </a:tc>
                <a:tc>
                  <a:txBody>
                    <a:bodyPr/>
                    <a:lstStyle/>
                    <a:p>
                      <a:r>
                        <a:rPr lang="en-US" sz="1400" dirty="0"/>
                        <a:t>CVD &amp; Mortality: 6-year cardio-vascular morbidity and all-cause mortality risk.</a:t>
                      </a:r>
                      <a:endParaRPr lang="en-IN" sz="1400" dirty="0"/>
                    </a:p>
                  </a:txBody>
                  <a:tcPr/>
                </a:tc>
                <a:tc>
                  <a:txBody>
                    <a:bodyPr/>
                    <a:lstStyle/>
                    <a:p>
                      <a:r>
                        <a:rPr lang="en-US" sz="1400" dirty="0"/>
                        <a:t>Lightweight &amp; Deployable: highly interpretable, fast, and uses simple sensors suitable for routine clinical or home use</a:t>
                      </a:r>
                      <a:endParaRPr lang="en-IN" sz="1400" dirty="0"/>
                    </a:p>
                  </a:txBody>
                  <a:tcPr/>
                </a:tc>
                <a:tc>
                  <a:txBody>
                    <a:bodyPr/>
                    <a:lstStyle/>
                    <a:p>
                      <a:r>
                        <a:rPr lang="en-US" sz="1400" dirty="0"/>
                        <a:t>Limited Depth: May miss subtle neurological or fine-grained physiological patterns captured by deep learning on full waveforms.</a:t>
                      </a:r>
                      <a:endParaRPr lang="en-IN" sz="1400" dirty="0"/>
                    </a:p>
                  </a:txBody>
                  <a:tcPr/>
                </a:tc>
                <a:extLst>
                  <a:ext uri="{0D108BD9-81ED-4DB2-BD59-A6C34878D82A}">
                    <a16:rowId xmlns:a16="http://schemas.microsoft.com/office/drawing/2014/main" val="1599335105"/>
                  </a:ext>
                </a:extLst>
              </a:tr>
            </a:tbl>
          </a:graphicData>
        </a:graphic>
      </p:graphicFrame>
    </p:spTree>
    <p:extLst>
      <p:ext uri="{BB962C8B-B14F-4D97-AF65-F5344CB8AC3E}">
        <p14:creationId xmlns:p14="http://schemas.microsoft.com/office/powerpoint/2010/main" val="2271451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1A3B4-B25C-81CD-F3CB-0D98F51B15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A96F663-B656-8FAC-1754-E521477F3B4C}"/>
              </a:ext>
            </a:extLst>
          </p:cNvPr>
          <p:cNvSpPr>
            <a:spLocks noGrp="1"/>
          </p:cNvSpPr>
          <p:nvPr>
            <p:ph type="title"/>
          </p:nvPr>
        </p:nvSpPr>
        <p:spPr>
          <a:xfrm>
            <a:off x="646144" y="649947"/>
            <a:ext cx="11209376" cy="464000"/>
          </a:xfrm>
        </p:spPr>
        <p:txBody>
          <a:bodyPr/>
          <a:lstStyle/>
          <a:p>
            <a:r>
              <a:rPr lang="en-GB" b="1" dirty="0"/>
              <a:t>Research Gap</a:t>
            </a:r>
            <a:endParaRPr lang="en-AE" b="1" dirty="0"/>
          </a:p>
        </p:txBody>
      </p:sp>
      <p:sp>
        <p:nvSpPr>
          <p:cNvPr id="4" name="Slide Number Placeholder 3">
            <a:extLst>
              <a:ext uri="{FF2B5EF4-FFF2-40B4-BE49-F238E27FC236}">
                <a16:creationId xmlns:a16="http://schemas.microsoft.com/office/drawing/2014/main" id="{3257FC53-2522-8ECB-85AB-3039901C511E}"/>
              </a:ext>
            </a:extLst>
          </p:cNvPr>
          <p:cNvSpPr>
            <a:spLocks noGrp="1"/>
          </p:cNvSpPr>
          <p:nvPr>
            <p:ph type="sldNum" sz="quarter" idx="12"/>
          </p:nvPr>
        </p:nvSpPr>
        <p:spPr/>
        <p:txBody>
          <a:bodyPr/>
          <a:lstStyle/>
          <a:p>
            <a:fld id="{330EA680-D336-4FF7-8B7A-9848BB0A1C32}" type="slidenum">
              <a:rPr lang="en-US" smtClean="0"/>
              <a:pPr/>
              <a:t>6</a:t>
            </a:fld>
            <a:endParaRPr lang="en-US"/>
          </a:p>
        </p:txBody>
      </p:sp>
      <p:sp>
        <p:nvSpPr>
          <p:cNvPr id="9" name="Content Placeholder 1">
            <a:extLst>
              <a:ext uri="{FF2B5EF4-FFF2-40B4-BE49-F238E27FC236}">
                <a16:creationId xmlns:a16="http://schemas.microsoft.com/office/drawing/2014/main" id="{F2D13416-B035-9180-9A9C-8D9AC661055E}"/>
              </a:ext>
            </a:extLst>
          </p:cNvPr>
          <p:cNvSpPr>
            <a:spLocks noGrp="1"/>
          </p:cNvSpPr>
          <p:nvPr>
            <p:ph idx="1"/>
          </p:nvPr>
        </p:nvSpPr>
        <p:spPr>
          <a:xfrm>
            <a:off x="571499" y="1431709"/>
            <a:ext cx="11209376" cy="3994581"/>
          </a:xfrm>
        </p:spPr>
        <p:txBody>
          <a:bodyPr vert="horz" lIns="91440" tIns="45720" rIns="91440" bIns="45720" rtlCol="0" anchor="t">
            <a:normAutofit lnSpcReduction="10000"/>
          </a:bodyPr>
          <a:lstStyle/>
          <a:p>
            <a:r>
              <a:rPr lang="en-US" sz="2000" b="1" dirty="0"/>
              <a:t>Deployment Accessibility: </a:t>
            </a:r>
            <a:r>
              <a:rPr lang="en-US" sz="2000" dirty="0"/>
              <a:t>State-of-the-art sleep AI models require expensive high-performance computing infrastructure, making them inaccessible for deployment in resource-constrained settings</a:t>
            </a:r>
          </a:p>
          <a:p>
            <a:endParaRPr lang="en-GB" sz="500" dirty="0"/>
          </a:p>
          <a:p>
            <a:r>
              <a:rPr lang="en-IN" sz="2000" b="1" dirty="0"/>
              <a:t>Multi-Cohort Generalization :</a:t>
            </a:r>
            <a:r>
              <a:rPr lang="en-IN" sz="2000" dirty="0"/>
              <a:t> </a:t>
            </a:r>
            <a:r>
              <a:rPr lang="en-GB" sz="2000" dirty="0"/>
              <a:t>Existing systems exhibits potential bias due to underrepresented population cohorts in the training data, hence, a generalized model is needed to mitigate ​‍​‌‍​‍‌bias.</a:t>
            </a:r>
          </a:p>
          <a:p>
            <a:endParaRPr lang="en-GB" sz="500" dirty="0"/>
          </a:p>
          <a:p>
            <a:r>
              <a:rPr lang="en-US" sz="2000" b="1" dirty="0"/>
              <a:t>Neural Architecture Search </a:t>
            </a:r>
            <a:r>
              <a:rPr lang="en-US" sz="2000" dirty="0"/>
              <a:t>and model compression techniques remain unexplored in PSG data based health screening, leaving the accuracy-efficiency trade-off unoptimized for edge deployment.</a:t>
            </a:r>
          </a:p>
          <a:p>
            <a:endParaRPr lang="en-US" sz="500" dirty="0"/>
          </a:p>
          <a:p>
            <a:r>
              <a:rPr lang="en-US" sz="2000" b="1" dirty="0"/>
              <a:t>Mental health disorders </a:t>
            </a:r>
            <a:r>
              <a:rPr lang="en-US" sz="2000" dirty="0"/>
              <a:t>: 15-20% of elderly are affected by depression and other mental ailments. Thus a need for an automated framework capable of detecting such comorbidities is at large. </a:t>
            </a:r>
          </a:p>
        </p:txBody>
      </p:sp>
    </p:spTree>
    <p:extLst>
      <p:ext uri="{BB962C8B-B14F-4D97-AF65-F5344CB8AC3E}">
        <p14:creationId xmlns:p14="http://schemas.microsoft.com/office/powerpoint/2010/main" val="103350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2A7CB-E3FD-261E-B2F2-63EC6C42B9E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9AD6E9-2A51-5D7C-E209-6BC20C2185E4}"/>
              </a:ext>
            </a:extLst>
          </p:cNvPr>
          <p:cNvSpPr>
            <a:spLocks noGrp="1"/>
          </p:cNvSpPr>
          <p:nvPr>
            <p:ph idx="1"/>
          </p:nvPr>
        </p:nvSpPr>
        <p:spPr/>
        <p:txBody>
          <a:bodyPr>
            <a:normAutofit/>
          </a:bodyPr>
          <a:lstStyle/>
          <a:p>
            <a:pPr marL="0" indent="0">
              <a:buNone/>
            </a:pPr>
            <a:r>
              <a:rPr lang="en-IN" sz="2400" b="1" dirty="0">
                <a:solidFill>
                  <a:srgbClr val="A4123F"/>
                </a:solidFill>
                <a:ea typeface="+mj-ea"/>
                <a:cs typeface="+mj-cs"/>
              </a:rPr>
              <a:t>Dataset Survey</a:t>
            </a:r>
          </a:p>
          <a:p>
            <a:r>
              <a:rPr lang="en-IN" sz="2000" b="1" dirty="0"/>
              <a:t>Multi-Dataset Analysis:</a:t>
            </a:r>
            <a:r>
              <a:rPr lang="en-IN" sz="2000" dirty="0"/>
              <a:t> Multiple publicly available PSG datasets were surveyed to capture diverse populations and acquisition protocols.</a:t>
            </a:r>
          </a:p>
          <a:p>
            <a:pPr marL="0" indent="0">
              <a:buNone/>
            </a:pPr>
            <a:r>
              <a:rPr lang="en-IN" sz="2000" dirty="0"/>
              <a:t> </a:t>
            </a:r>
          </a:p>
          <a:p>
            <a:pPr marL="457200" indent="-457200">
              <a:buFont typeface="+mj-lt"/>
              <a:buAutoNum type="arabicPeriod"/>
            </a:pPr>
            <a:r>
              <a:rPr lang="en-IN" sz="2000" dirty="0"/>
              <a:t>Cleveland Family Study (CFS)</a:t>
            </a:r>
          </a:p>
          <a:p>
            <a:pPr marL="457200" indent="-457200">
              <a:buFont typeface="+mj-lt"/>
              <a:buAutoNum type="arabicPeriod"/>
            </a:pPr>
            <a:r>
              <a:rPr lang="en-IN" sz="2000" dirty="0"/>
              <a:t>Wisconsin Sleep Cohort (WSC)</a:t>
            </a:r>
          </a:p>
          <a:p>
            <a:pPr marL="457200" indent="-457200">
              <a:buFont typeface="+mj-lt"/>
              <a:buAutoNum type="arabicPeriod"/>
            </a:pPr>
            <a:r>
              <a:rPr lang="en-IN" sz="2000" dirty="0" err="1"/>
              <a:t>MrOS</a:t>
            </a:r>
            <a:r>
              <a:rPr lang="en-IN" sz="2000" dirty="0"/>
              <a:t> Sleep Study (MROS)</a:t>
            </a:r>
          </a:p>
          <a:p>
            <a:pPr marL="457200" indent="-457200">
              <a:buFont typeface="+mj-lt"/>
              <a:buAutoNum type="arabicPeriod"/>
            </a:pPr>
            <a:r>
              <a:rPr lang="en-IN" sz="2000" dirty="0"/>
              <a:t>Sleep Heart Health Study (SHHS)</a:t>
            </a:r>
          </a:p>
          <a:p>
            <a:pPr marL="457200" indent="-457200">
              <a:buFont typeface="+mj-lt"/>
              <a:buAutoNum type="arabicPeriod"/>
            </a:pPr>
            <a:r>
              <a:rPr lang="en-IN" sz="2000" dirty="0"/>
              <a:t>Multi-Ethnic Study of Atherosclerosis (MESA)</a:t>
            </a:r>
          </a:p>
          <a:p>
            <a:pPr marL="457200" indent="-457200">
              <a:buFont typeface="+mj-lt"/>
              <a:buAutoNum type="arabicPeriod"/>
            </a:pPr>
            <a:r>
              <a:rPr lang="en-US" sz="2000" dirty="0"/>
              <a:t>Apnea Positive Pressure Long-term Efficacy Study (</a:t>
            </a:r>
            <a:r>
              <a:rPr lang="en-IN" sz="2000" dirty="0"/>
              <a:t>APPLES) </a:t>
            </a:r>
          </a:p>
          <a:p>
            <a:pPr marL="0" indent="0">
              <a:buNone/>
            </a:pPr>
            <a:endParaRPr lang="en-IN" sz="2000" dirty="0"/>
          </a:p>
          <a:p>
            <a:pPr marL="0" indent="0">
              <a:buNone/>
            </a:pPr>
            <a:endParaRPr lang="en-IN" sz="2000" dirty="0"/>
          </a:p>
          <a:p>
            <a:endParaRPr lang="en-AE" sz="2600" dirty="0"/>
          </a:p>
        </p:txBody>
      </p:sp>
      <p:sp>
        <p:nvSpPr>
          <p:cNvPr id="3" name="Title 2">
            <a:extLst>
              <a:ext uri="{FF2B5EF4-FFF2-40B4-BE49-F238E27FC236}">
                <a16:creationId xmlns:a16="http://schemas.microsoft.com/office/drawing/2014/main" id="{ECE405E4-C141-2C30-B899-5C8B7BC7CA76}"/>
              </a:ext>
            </a:extLst>
          </p:cNvPr>
          <p:cNvSpPr>
            <a:spLocks noGrp="1"/>
          </p:cNvSpPr>
          <p:nvPr>
            <p:ph type="title"/>
          </p:nvPr>
        </p:nvSpPr>
        <p:spPr/>
        <p:txBody>
          <a:bodyPr/>
          <a:lstStyle/>
          <a:p>
            <a:r>
              <a:rPr lang="en-GB" b="1" dirty="0"/>
              <a:t>Dataset Description</a:t>
            </a:r>
            <a:endParaRPr lang="en-AE" b="1" dirty="0"/>
          </a:p>
        </p:txBody>
      </p:sp>
      <p:sp>
        <p:nvSpPr>
          <p:cNvPr id="4" name="Slide Number Placeholder 3">
            <a:extLst>
              <a:ext uri="{FF2B5EF4-FFF2-40B4-BE49-F238E27FC236}">
                <a16:creationId xmlns:a16="http://schemas.microsoft.com/office/drawing/2014/main" id="{141B8ADF-B854-C312-1328-94A647D53EA9}"/>
              </a:ext>
            </a:extLst>
          </p:cNvPr>
          <p:cNvSpPr>
            <a:spLocks noGrp="1"/>
          </p:cNvSpPr>
          <p:nvPr>
            <p:ph type="sldNum" sz="quarter" idx="12"/>
          </p:nvPr>
        </p:nvSpPr>
        <p:spPr/>
        <p:txBody>
          <a:bodyPr/>
          <a:lstStyle/>
          <a:p>
            <a:fld id="{330EA680-D336-4FF7-8B7A-9848BB0A1C32}" type="slidenum">
              <a:rPr lang="en-US" smtClean="0"/>
              <a:pPr/>
              <a:t>7</a:t>
            </a:fld>
            <a:endParaRPr lang="en-US"/>
          </a:p>
        </p:txBody>
      </p:sp>
    </p:spTree>
    <p:extLst>
      <p:ext uri="{BB962C8B-B14F-4D97-AF65-F5344CB8AC3E}">
        <p14:creationId xmlns:p14="http://schemas.microsoft.com/office/powerpoint/2010/main" val="2019118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B5ADB-37A3-CD76-B05D-B1C0A6B8B34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ACBC69-8F38-4BDE-BFEB-0D1479E2E26C}"/>
              </a:ext>
            </a:extLst>
          </p:cNvPr>
          <p:cNvSpPr>
            <a:spLocks noGrp="1"/>
          </p:cNvSpPr>
          <p:nvPr>
            <p:ph idx="1"/>
          </p:nvPr>
        </p:nvSpPr>
        <p:spPr>
          <a:xfrm>
            <a:off x="696585" y="1501150"/>
            <a:ext cx="10117594" cy="4423789"/>
          </a:xfrm>
        </p:spPr>
        <p:txBody>
          <a:bodyPr>
            <a:normAutofit/>
          </a:bodyPr>
          <a:lstStyle/>
          <a:p>
            <a:pPr marL="0" indent="0">
              <a:buNone/>
            </a:pPr>
            <a:r>
              <a:rPr lang="en-IN" sz="2000" dirty="0"/>
              <a:t>Cross-dataset channel comparison identified seven common physiological signals present across all datasets: </a:t>
            </a:r>
          </a:p>
          <a:p>
            <a:pPr marL="514350" indent="-514350">
              <a:buFont typeface="+mj-lt"/>
              <a:buAutoNum type="arabicPeriod"/>
            </a:pPr>
            <a:r>
              <a:rPr lang="en-IN" sz="2000" dirty="0"/>
              <a:t>EEG (C3-M2)</a:t>
            </a:r>
          </a:p>
          <a:p>
            <a:pPr marL="514350" indent="-514350">
              <a:buFont typeface="+mj-lt"/>
              <a:buAutoNum type="arabicPeriod"/>
            </a:pPr>
            <a:r>
              <a:rPr lang="en-IN" sz="2000" dirty="0"/>
              <a:t>EOG</a:t>
            </a:r>
          </a:p>
          <a:p>
            <a:pPr marL="514350" indent="-514350">
              <a:buFont typeface="+mj-lt"/>
              <a:buAutoNum type="arabicPeriod"/>
            </a:pPr>
            <a:r>
              <a:rPr lang="en-IN" sz="2000" dirty="0"/>
              <a:t>ECG</a:t>
            </a:r>
          </a:p>
          <a:p>
            <a:pPr marL="514350" indent="-514350">
              <a:buFont typeface="+mj-lt"/>
              <a:buAutoNum type="arabicPeriod"/>
            </a:pPr>
            <a:r>
              <a:rPr lang="en-IN" sz="2000" dirty="0"/>
              <a:t>EMG</a:t>
            </a:r>
          </a:p>
          <a:p>
            <a:pPr marL="514350" indent="-514350">
              <a:buFont typeface="+mj-lt"/>
              <a:buAutoNum type="arabicPeriod"/>
            </a:pPr>
            <a:r>
              <a:rPr lang="en-IN" sz="2000" dirty="0"/>
              <a:t>Leg Movement</a:t>
            </a:r>
          </a:p>
          <a:p>
            <a:pPr marL="514350" indent="-514350">
              <a:buFont typeface="+mj-lt"/>
              <a:buAutoNum type="arabicPeriod"/>
            </a:pPr>
            <a:r>
              <a:rPr lang="en-IN" sz="2000" dirty="0"/>
              <a:t>Thoracic Movement</a:t>
            </a:r>
          </a:p>
          <a:p>
            <a:pPr marL="514350" indent="-514350">
              <a:buFont typeface="+mj-lt"/>
              <a:buAutoNum type="arabicPeriod"/>
            </a:pPr>
            <a:r>
              <a:rPr lang="en-IN" sz="2000" dirty="0"/>
              <a:t>SpO₂</a:t>
            </a:r>
          </a:p>
        </p:txBody>
      </p:sp>
      <p:sp>
        <p:nvSpPr>
          <p:cNvPr id="3" name="Title 2">
            <a:extLst>
              <a:ext uri="{FF2B5EF4-FFF2-40B4-BE49-F238E27FC236}">
                <a16:creationId xmlns:a16="http://schemas.microsoft.com/office/drawing/2014/main" id="{3A756FA5-DC11-CF53-91D4-23060F2BABEA}"/>
              </a:ext>
            </a:extLst>
          </p:cNvPr>
          <p:cNvSpPr>
            <a:spLocks noGrp="1"/>
          </p:cNvSpPr>
          <p:nvPr>
            <p:ph type="title"/>
          </p:nvPr>
        </p:nvSpPr>
        <p:spPr>
          <a:xfrm>
            <a:off x="696585" y="830619"/>
            <a:ext cx="11209376" cy="464000"/>
          </a:xfrm>
        </p:spPr>
        <p:txBody>
          <a:bodyPr/>
          <a:lstStyle/>
          <a:p>
            <a:r>
              <a:rPr lang="en-GB" b="1" dirty="0"/>
              <a:t>Data Harmonization</a:t>
            </a:r>
            <a:endParaRPr lang="en-AE" b="1" dirty="0"/>
          </a:p>
        </p:txBody>
      </p:sp>
      <p:sp>
        <p:nvSpPr>
          <p:cNvPr id="4" name="Slide Number Placeholder 3">
            <a:extLst>
              <a:ext uri="{FF2B5EF4-FFF2-40B4-BE49-F238E27FC236}">
                <a16:creationId xmlns:a16="http://schemas.microsoft.com/office/drawing/2014/main" id="{C1105FEE-0575-A764-22EA-DCD85F6D7A68}"/>
              </a:ext>
            </a:extLst>
          </p:cNvPr>
          <p:cNvSpPr>
            <a:spLocks noGrp="1"/>
          </p:cNvSpPr>
          <p:nvPr>
            <p:ph type="sldNum" sz="quarter" idx="12"/>
          </p:nvPr>
        </p:nvSpPr>
        <p:spPr/>
        <p:txBody>
          <a:bodyPr/>
          <a:lstStyle/>
          <a:p>
            <a:fld id="{330EA680-D336-4FF7-8B7A-9848BB0A1C32}" type="slidenum">
              <a:rPr lang="en-US" smtClean="0"/>
              <a:pPr/>
              <a:t>8</a:t>
            </a:fld>
            <a:endParaRPr lang="en-US"/>
          </a:p>
        </p:txBody>
      </p:sp>
      <p:pic>
        <p:nvPicPr>
          <p:cNvPr id="6" name="Picture 5">
            <a:extLst>
              <a:ext uri="{FF2B5EF4-FFF2-40B4-BE49-F238E27FC236}">
                <a16:creationId xmlns:a16="http://schemas.microsoft.com/office/drawing/2014/main" id="{820B3484-13FC-EDA5-BFE3-B0F60BEE4764}"/>
              </a:ext>
            </a:extLst>
          </p:cNvPr>
          <p:cNvPicPr>
            <a:picLocks noChangeAspect="1"/>
          </p:cNvPicPr>
          <p:nvPr/>
        </p:nvPicPr>
        <p:blipFill>
          <a:blip r:embed="rId2"/>
          <a:stretch>
            <a:fillRect/>
          </a:stretch>
        </p:blipFill>
        <p:spPr>
          <a:xfrm>
            <a:off x="5272670" y="1925618"/>
            <a:ext cx="5382889" cy="3431232"/>
          </a:xfrm>
          <a:prstGeom prst="rect">
            <a:avLst/>
          </a:prstGeom>
        </p:spPr>
      </p:pic>
    </p:spTree>
    <p:extLst>
      <p:ext uri="{BB962C8B-B14F-4D97-AF65-F5344CB8AC3E}">
        <p14:creationId xmlns:p14="http://schemas.microsoft.com/office/powerpoint/2010/main" val="1251822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B8013-9D45-D2C9-7DC7-27AB99DD6978}"/>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32AA1E33-99CA-E8EF-D6CC-3F04DF7957AA}"/>
              </a:ext>
            </a:extLst>
          </p:cNvPr>
          <p:cNvSpPr txBox="1"/>
          <p:nvPr/>
        </p:nvSpPr>
        <p:spPr>
          <a:xfrm>
            <a:off x="998376" y="2211355"/>
            <a:ext cx="10273004" cy="3694923"/>
          </a:xfrm>
          <a:prstGeom prst="rect">
            <a:avLst/>
          </a:prstGeom>
          <a:solidFill>
            <a:schemeClr val="bg1">
              <a:lumMod val="95000"/>
            </a:schemeClr>
          </a:solidFill>
        </p:spPr>
        <p:txBody>
          <a:bodyPr wrap="square" rtlCol="0">
            <a:spAutoFit/>
          </a:bodyPr>
          <a:lstStyle/>
          <a:p>
            <a:endParaRPr lang="en-IN" dirty="0"/>
          </a:p>
        </p:txBody>
      </p:sp>
      <p:sp>
        <p:nvSpPr>
          <p:cNvPr id="4" name="Slide Number Placeholder 3">
            <a:extLst>
              <a:ext uri="{FF2B5EF4-FFF2-40B4-BE49-F238E27FC236}">
                <a16:creationId xmlns:a16="http://schemas.microsoft.com/office/drawing/2014/main" id="{F3D967A2-443B-F64D-F9CA-F6267FD13287}"/>
              </a:ext>
            </a:extLst>
          </p:cNvPr>
          <p:cNvSpPr>
            <a:spLocks noGrp="1"/>
          </p:cNvSpPr>
          <p:nvPr>
            <p:ph type="sldNum" sz="quarter" idx="12"/>
          </p:nvPr>
        </p:nvSpPr>
        <p:spPr/>
        <p:txBody>
          <a:bodyPr/>
          <a:lstStyle/>
          <a:p>
            <a:fld id="{330EA680-D336-4FF7-8B7A-9848BB0A1C32}" type="slidenum">
              <a:rPr lang="en-US" smtClean="0"/>
              <a:pPr/>
              <a:t>9</a:t>
            </a:fld>
            <a:endParaRPr lang="en-US"/>
          </a:p>
        </p:txBody>
      </p:sp>
      <p:sp>
        <p:nvSpPr>
          <p:cNvPr id="5" name="Title 2">
            <a:extLst>
              <a:ext uri="{FF2B5EF4-FFF2-40B4-BE49-F238E27FC236}">
                <a16:creationId xmlns:a16="http://schemas.microsoft.com/office/drawing/2014/main" id="{5EF01E03-CC78-7CCE-BB24-114D103F20CC}"/>
              </a:ext>
            </a:extLst>
          </p:cNvPr>
          <p:cNvSpPr txBox="1">
            <a:spLocks/>
          </p:cNvSpPr>
          <p:nvPr/>
        </p:nvSpPr>
        <p:spPr>
          <a:xfrm>
            <a:off x="917310" y="646243"/>
            <a:ext cx="11209376" cy="464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0" kern="1200">
                <a:solidFill>
                  <a:srgbClr val="A4123F"/>
                </a:solidFill>
                <a:latin typeface="Georgia" panose="02040502050405020303" pitchFamily="18" charset="0"/>
                <a:ea typeface="+mj-ea"/>
                <a:cs typeface="+mj-cs"/>
              </a:defRPr>
            </a:lvl1pPr>
          </a:lstStyle>
          <a:p>
            <a:r>
              <a:rPr lang="en-GB" b="1" dirty="0"/>
              <a:t>Target Diseases</a:t>
            </a:r>
            <a:endParaRPr lang="en-AE" b="1" dirty="0"/>
          </a:p>
        </p:txBody>
      </p:sp>
      <p:sp>
        <p:nvSpPr>
          <p:cNvPr id="7" name="TextBox 6">
            <a:extLst>
              <a:ext uri="{FF2B5EF4-FFF2-40B4-BE49-F238E27FC236}">
                <a16:creationId xmlns:a16="http://schemas.microsoft.com/office/drawing/2014/main" id="{19A16C90-70A7-D987-5A70-64DFB4B5095F}"/>
              </a:ext>
            </a:extLst>
          </p:cNvPr>
          <p:cNvSpPr txBox="1"/>
          <p:nvPr/>
        </p:nvSpPr>
        <p:spPr>
          <a:xfrm>
            <a:off x="917310" y="1432144"/>
            <a:ext cx="10531351" cy="707886"/>
          </a:xfrm>
          <a:prstGeom prst="rect">
            <a:avLst/>
          </a:prstGeom>
          <a:noFill/>
        </p:spPr>
        <p:txBody>
          <a:bodyPr wrap="square">
            <a:spAutoFit/>
          </a:bodyPr>
          <a:lstStyle/>
          <a:p>
            <a:r>
              <a:rPr lang="en-US" sz="2000" b="1" dirty="0">
                <a:latin typeface="Georgia" panose="02040502050405020303" pitchFamily="18" charset="0"/>
              </a:rPr>
              <a:t>Twenty diseases </a:t>
            </a:r>
            <a:r>
              <a:rPr lang="en-US" sz="2000" dirty="0">
                <a:latin typeface="Georgia" panose="02040502050405020303" pitchFamily="18" charset="0"/>
              </a:rPr>
              <a:t>highly prevalent in elderly populations were selected across three clinical cohorts - </a:t>
            </a:r>
            <a:r>
              <a:rPr lang="en-US" sz="2000" b="1" dirty="0">
                <a:latin typeface="Georgia" panose="02040502050405020303" pitchFamily="18" charset="0"/>
              </a:rPr>
              <a:t>cardiovascular, cerebrovascular/mental health</a:t>
            </a:r>
            <a:r>
              <a:rPr lang="en-US" sz="2000" dirty="0">
                <a:latin typeface="Georgia" panose="02040502050405020303" pitchFamily="18" charset="0"/>
              </a:rPr>
              <a:t>, and </a:t>
            </a:r>
            <a:r>
              <a:rPr lang="en-US" sz="2000" b="1" dirty="0">
                <a:latin typeface="Georgia" panose="02040502050405020303" pitchFamily="18" charset="0"/>
              </a:rPr>
              <a:t>respiratory.</a:t>
            </a:r>
            <a:endParaRPr lang="en-IN" sz="2000" b="1" dirty="0">
              <a:latin typeface="Georgia" panose="02040502050405020303" pitchFamily="18" charset="0"/>
            </a:endParaRPr>
          </a:p>
        </p:txBody>
      </p:sp>
      <p:sp>
        <p:nvSpPr>
          <p:cNvPr id="15" name="TextBox 14">
            <a:extLst>
              <a:ext uri="{FF2B5EF4-FFF2-40B4-BE49-F238E27FC236}">
                <a16:creationId xmlns:a16="http://schemas.microsoft.com/office/drawing/2014/main" id="{19AA6D87-0748-AC34-1DE3-53084FE51177}"/>
              </a:ext>
            </a:extLst>
          </p:cNvPr>
          <p:cNvSpPr txBox="1"/>
          <p:nvPr/>
        </p:nvSpPr>
        <p:spPr>
          <a:xfrm>
            <a:off x="1353812" y="2563534"/>
            <a:ext cx="3172508" cy="2862322"/>
          </a:xfrm>
          <a:prstGeom prst="rect">
            <a:avLst/>
          </a:prstGeom>
          <a:solidFill>
            <a:schemeClr val="accent2">
              <a:lumMod val="40000"/>
              <a:lumOff val="60000"/>
            </a:schemeClr>
          </a:solidFill>
        </p:spPr>
        <p:txBody>
          <a:bodyPr wrap="square">
            <a:spAutoFit/>
          </a:bodyPr>
          <a:lstStyle/>
          <a:p>
            <a:r>
              <a:rPr lang="en-IN" b="1" dirty="0"/>
              <a:t>Cardiovascular Diseases </a:t>
            </a:r>
          </a:p>
          <a:p>
            <a:pPr marL="342900" indent="-342900">
              <a:buFont typeface="+mj-lt"/>
              <a:buAutoNum type="arabicPeriod"/>
            </a:pPr>
            <a:r>
              <a:rPr lang="en-IN" dirty="0"/>
              <a:t>Myocardial Infarction</a:t>
            </a:r>
          </a:p>
          <a:p>
            <a:pPr marL="342900" indent="-342900">
              <a:buFont typeface="+mj-lt"/>
              <a:buAutoNum type="arabicPeriod"/>
            </a:pPr>
            <a:r>
              <a:rPr lang="en-IN" dirty="0"/>
              <a:t>Angina</a:t>
            </a:r>
          </a:p>
          <a:p>
            <a:pPr marL="342900" indent="-342900">
              <a:buFont typeface="+mj-lt"/>
              <a:buAutoNum type="arabicPeriod"/>
            </a:pPr>
            <a:r>
              <a:rPr lang="en-IN" dirty="0"/>
              <a:t>High Blood Pressure</a:t>
            </a:r>
          </a:p>
          <a:p>
            <a:pPr marL="342900" indent="-342900">
              <a:buFont typeface="+mj-lt"/>
              <a:buAutoNum type="arabicPeriod"/>
            </a:pPr>
            <a:r>
              <a:rPr lang="en-IN" dirty="0"/>
              <a:t>Cardiovascular Disease</a:t>
            </a:r>
          </a:p>
          <a:p>
            <a:pPr marL="342900" indent="-342900">
              <a:buFont typeface="+mj-lt"/>
              <a:buAutoNum type="arabicPeriod"/>
            </a:pPr>
            <a:r>
              <a:rPr lang="en-IN" dirty="0"/>
              <a:t>High Cholesterol</a:t>
            </a:r>
          </a:p>
          <a:p>
            <a:pPr marL="342900" indent="-342900">
              <a:buFont typeface="+mj-lt"/>
              <a:buAutoNum type="arabicPeriod"/>
            </a:pPr>
            <a:r>
              <a:rPr lang="en-IN" dirty="0"/>
              <a:t>Congestive Heart Failure</a:t>
            </a:r>
          </a:p>
          <a:p>
            <a:pPr marL="342900" indent="-342900">
              <a:buFont typeface="+mj-lt"/>
              <a:buAutoNum type="arabicPeriod"/>
            </a:pPr>
            <a:r>
              <a:rPr lang="en-IN" dirty="0"/>
              <a:t>Irregular Heartbeat</a:t>
            </a:r>
          </a:p>
          <a:p>
            <a:pPr marL="342900" indent="-342900">
              <a:buFont typeface="+mj-lt"/>
              <a:buAutoNum type="arabicPeriod"/>
            </a:pPr>
            <a:r>
              <a:rPr lang="en-IN" dirty="0"/>
              <a:t>Stroke</a:t>
            </a:r>
          </a:p>
          <a:p>
            <a:pPr marL="342900" indent="-342900">
              <a:buFont typeface="+mj-lt"/>
              <a:buAutoNum type="arabicPeriod"/>
            </a:pPr>
            <a:r>
              <a:rPr lang="en-IN" dirty="0"/>
              <a:t>Ischemia Pattern</a:t>
            </a:r>
          </a:p>
        </p:txBody>
      </p:sp>
      <p:sp>
        <p:nvSpPr>
          <p:cNvPr id="17" name="TextBox 16">
            <a:extLst>
              <a:ext uri="{FF2B5EF4-FFF2-40B4-BE49-F238E27FC236}">
                <a16:creationId xmlns:a16="http://schemas.microsoft.com/office/drawing/2014/main" id="{2DB2E920-91A6-4FD2-C0E9-0596CCC2FCF0}"/>
              </a:ext>
            </a:extLst>
          </p:cNvPr>
          <p:cNvSpPr txBox="1"/>
          <p:nvPr/>
        </p:nvSpPr>
        <p:spPr>
          <a:xfrm>
            <a:off x="4787383" y="2563534"/>
            <a:ext cx="2948473" cy="2585323"/>
          </a:xfrm>
          <a:prstGeom prst="rect">
            <a:avLst/>
          </a:prstGeom>
          <a:solidFill>
            <a:schemeClr val="accent5">
              <a:lumMod val="20000"/>
              <a:lumOff val="80000"/>
            </a:schemeClr>
          </a:solidFill>
        </p:spPr>
        <p:txBody>
          <a:bodyPr wrap="square">
            <a:spAutoFit/>
          </a:bodyPr>
          <a:lstStyle/>
          <a:p>
            <a:pPr>
              <a:buNone/>
            </a:pPr>
            <a:r>
              <a:rPr lang="en-IN" b="1" dirty="0"/>
              <a:t>Cerebrovascular &amp; Mental Health Disorders</a:t>
            </a:r>
          </a:p>
          <a:p>
            <a:pPr marL="342900" indent="-342900">
              <a:buFont typeface="+mj-lt"/>
              <a:buAutoNum type="arabicPeriod"/>
            </a:pPr>
            <a:r>
              <a:rPr lang="en-IN" dirty="0"/>
              <a:t>Cerebrovascular Disease</a:t>
            </a:r>
          </a:p>
          <a:p>
            <a:pPr marL="342900" indent="-342900">
              <a:buFont typeface="+mj-lt"/>
              <a:buAutoNum type="arabicPeriod"/>
            </a:pPr>
            <a:r>
              <a:rPr lang="en-IN" dirty="0"/>
              <a:t>ADHD</a:t>
            </a:r>
          </a:p>
          <a:p>
            <a:pPr marL="342900" indent="-342900">
              <a:buFont typeface="+mj-lt"/>
              <a:buAutoNum type="arabicPeriod"/>
            </a:pPr>
            <a:r>
              <a:rPr lang="en-IN" dirty="0"/>
              <a:t>Anxiety</a:t>
            </a:r>
          </a:p>
          <a:p>
            <a:pPr marL="342900" indent="-342900">
              <a:buFont typeface="+mj-lt"/>
              <a:buAutoNum type="arabicPeriod"/>
            </a:pPr>
            <a:r>
              <a:rPr lang="en-IN" dirty="0"/>
              <a:t>Behaviour Disorder</a:t>
            </a:r>
          </a:p>
          <a:p>
            <a:pPr marL="342900" indent="-342900">
              <a:buFont typeface="+mj-lt"/>
              <a:buAutoNum type="arabicPeriod"/>
            </a:pPr>
            <a:r>
              <a:rPr lang="en-IN" dirty="0"/>
              <a:t>Depression</a:t>
            </a:r>
          </a:p>
          <a:p>
            <a:pPr marL="342900" indent="-342900">
              <a:buFont typeface="+mj-lt"/>
              <a:buAutoNum type="arabicPeriod"/>
            </a:pPr>
            <a:r>
              <a:rPr lang="en-IN" dirty="0"/>
              <a:t>Hypertension</a:t>
            </a:r>
          </a:p>
        </p:txBody>
      </p:sp>
      <p:sp>
        <p:nvSpPr>
          <p:cNvPr id="19" name="TextBox 18">
            <a:extLst>
              <a:ext uri="{FF2B5EF4-FFF2-40B4-BE49-F238E27FC236}">
                <a16:creationId xmlns:a16="http://schemas.microsoft.com/office/drawing/2014/main" id="{4EAF71B1-C8A6-199A-C1DF-66E5FA323B0E}"/>
              </a:ext>
            </a:extLst>
          </p:cNvPr>
          <p:cNvSpPr txBox="1"/>
          <p:nvPr/>
        </p:nvSpPr>
        <p:spPr>
          <a:xfrm>
            <a:off x="7996919" y="2564843"/>
            <a:ext cx="2589535" cy="1754326"/>
          </a:xfrm>
          <a:prstGeom prst="rect">
            <a:avLst/>
          </a:prstGeom>
          <a:solidFill>
            <a:schemeClr val="accent1">
              <a:lumMod val="20000"/>
              <a:lumOff val="80000"/>
            </a:schemeClr>
          </a:solidFill>
        </p:spPr>
        <p:txBody>
          <a:bodyPr wrap="square">
            <a:spAutoFit/>
          </a:bodyPr>
          <a:lstStyle/>
          <a:p>
            <a:pPr>
              <a:buNone/>
            </a:pPr>
            <a:r>
              <a:rPr lang="en-IN" b="1" dirty="0"/>
              <a:t>Respiratory Diseases</a:t>
            </a:r>
          </a:p>
          <a:p>
            <a:pPr marL="342900" indent="-342900">
              <a:buFont typeface="+mj-lt"/>
              <a:buAutoNum type="arabicPeriod"/>
            </a:pPr>
            <a:r>
              <a:rPr lang="en-IN" dirty="0"/>
              <a:t>Asthma</a:t>
            </a:r>
          </a:p>
          <a:p>
            <a:pPr marL="342900" indent="-342900">
              <a:buFont typeface="+mj-lt"/>
              <a:buAutoNum type="arabicPeriod"/>
            </a:pPr>
            <a:r>
              <a:rPr lang="en-IN" dirty="0"/>
              <a:t>Bronchitis</a:t>
            </a:r>
          </a:p>
          <a:p>
            <a:pPr marL="342900" indent="-342900">
              <a:buFont typeface="+mj-lt"/>
              <a:buAutoNum type="arabicPeriod"/>
            </a:pPr>
            <a:r>
              <a:rPr lang="en-IN" dirty="0"/>
              <a:t>Hay Fever</a:t>
            </a:r>
          </a:p>
          <a:p>
            <a:pPr marL="342900" indent="-342900">
              <a:buFont typeface="+mj-lt"/>
              <a:buAutoNum type="arabicPeriod"/>
            </a:pPr>
            <a:r>
              <a:rPr lang="en-IN" dirty="0"/>
              <a:t>Pneumonia</a:t>
            </a:r>
          </a:p>
          <a:p>
            <a:pPr marL="342900" indent="-342900">
              <a:buFont typeface="+mj-lt"/>
              <a:buAutoNum type="arabicPeriod"/>
            </a:pPr>
            <a:r>
              <a:rPr lang="en-IN" dirty="0"/>
              <a:t>Sinus Disease</a:t>
            </a:r>
          </a:p>
        </p:txBody>
      </p:sp>
    </p:spTree>
    <p:extLst>
      <p:ext uri="{BB962C8B-B14F-4D97-AF65-F5344CB8AC3E}">
        <p14:creationId xmlns:p14="http://schemas.microsoft.com/office/powerpoint/2010/main" val="310096938"/>
      </p:ext>
    </p:extLst>
  </p:cSld>
  <p:clrMapOvr>
    <a:masterClrMapping/>
  </p:clrMapOvr>
</p:sld>
</file>

<file path=ppt/theme/theme1.xml><?xml version="1.0" encoding="utf-8"?>
<a:theme xmlns:a="http://schemas.openxmlformats.org/drawingml/2006/main" name="AlignmentVTI">
  <a:themeElements>
    <a:clrScheme name="AnalogousFromLightSeed_2SEEDS">
      <a:dk1>
        <a:srgbClr val="000000"/>
      </a:dk1>
      <a:lt1>
        <a:srgbClr val="FFFFFF"/>
      </a:lt1>
      <a:dk2>
        <a:srgbClr val="243741"/>
      </a:dk2>
      <a:lt2>
        <a:srgbClr val="E2E5E8"/>
      </a:lt2>
      <a:accent1>
        <a:srgbClr val="BB9D7E"/>
      </a:accent1>
      <a:accent2>
        <a:srgbClr val="C59791"/>
      </a:accent2>
      <a:accent3>
        <a:srgbClr val="A5A27B"/>
      </a:accent3>
      <a:accent4>
        <a:srgbClr val="74ADA7"/>
      </a:accent4>
      <a:accent5>
        <a:srgbClr val="7EA7BB"/>
      </a:accent5>
      <a:accent6>
        <a:srgbClr val="7E8DBB"/>
      </a:accent6>
      <a:hlink>
        <a:srgbClr val="6184A9"/>
      </a:hlink>
      <a:folHlink>
        <a:srgbClr val="7F7F7F"/>
      </a:folHlink>
    </a:clrScheme>
    <a:fontScheme name="Custom 1">
      <a:majorFont>
        <a:latin typeface="Bata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lignmentVTI" id="{606D7720-FAA0-4ADC-B967-3239DA8ECA1A}" vid="{10074623-6FCC-4A3C-AAA5-58644BD8FF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3756</TotalTime>
  <Words>2979</Words>
  <Application>Microsoft Office PowerPoint</Application>
  <PresentationFormat>Widescreen</PresentationFormat>
  <Paragraphs>290</Paragraphs>
  <Slides>30</Slides>
  <Notes>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30</vt:i4>
      </vt:variant>
    </vt:vector>
  </HeadingPairs>
  <TitlesOfParts>
    <vt:vector size="42" baseType="lpstr">
      <vt:lpstr>Batang</vt:lpstr>
      <vt:lpstr>Aptos</vt:lpstr>
      <vt:lpstr>Aptos Display</vt:lpstr>
      <vt:lpstr>Arial</vt:lpstr>
      <vt:lpstr>Avenir Next LT Pro Light</vt:lpstr>
      <vt:lpstr>Calibri</vt:lpstr>
      <vt:lpstr>Calisto MT</vt:lpstr>
      <vt:lpstr>Georgia</vt:lpstr>
      <vt:lpstr>Segoe UI</vt:lpstr>
      <vt:lpstr>Times New Roman</vt:lpstr>
      <vt:lpstr>AlignmentVTI</vt:lpstr>
      <vt:lpstr>office theme</vt:lpstr>
      <vt:lpstr>PowerPoint Presentation</vt:lpstr>
      <vt:lpstr>Introduction </vt:lpstr>
      <vt:lpstr>Problem Definition</vt:lpstr>
      <vt:lpstr>Objectives</vt:lpstr>
      <vt:lpstr>Literature Review Summary (Table)</vt:lpstr>
      <vt:lpstr>Research Gap</vt:lpstr>
      <vt:lpstr>Dataset Description</vt:lpstr>
      <vt:lpstr>Data Harmonization</vt:lpstr>
      <vt:lpstr>PowerPoint Presentation</vt:lpstr>
      <vt:lpstr>Dataset Description</vt:lpstr>
      <vt:lpstr>PowerPoint Presentation</vt:lpstr>
      <vt:lpstr>Methodology Pipeline</vt:lpstr>
      <vt:lpstr>Methodology Pipeline (Contd..)</vt:lpstr>
      <vt:lpstr>PowerPoint Presentation</vt:lpstr>
      <vt:lpstr>Methodology Pipeline (Contd..)</vt:lpstr>
      <vt:lpstr>Methodology Pipeline (Contd..)</vt:lpstr>
      <vt:lpstr>Architecture Discretization </vt:lpstr>
      <vt:lpstr>Optimal light-weight Architecture</vt:lpstr>
      <vt:lpstr>Performance Evaluations (NAS)</vt:lpstr>
      <vt:lpstr>Performance Evaluations (NAS)</vt:lpstr>
      <vt:lpstr>Performance Evaluations (Lightweight Architecture)</vt:lpstr>
      <vt:lpstr>Performance Evaluations (Lightweight Architecture)</vt:lpstr>
      <vt:lpstr>Performance Evaluations (Lightweight Architecture)</vt:lpstr>
      <vt:lpstr>Result Analysis</vt:lpstr>
      <vt:lpstr>Limitations</vt:lpstr>
      <vt:lpstr>Phase 2 Plan</vt:lpstr>
      <vt:lpstr>References(APA Style)</vt:lpstr>
      <vt:lpstr>References(APA Style)</vt:lpstr>
      <vt:lpstr>References(APA Style)</vt:lpstr>
      <vt:lpstr>References(APA Style)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Sunitha EV</dc:creator>
  <cp:lastModifiedBy>Anuvind M P-[AM.EN.U4AIE22010]</cp:lastModifiedBy>
  <cp:revision>522</cp:revision>
  <dcterms:created xsi:type="dcterms:W3CDTF">2025-02-06T04:27:38Z</dcterms:created>
  <dcterms:modified xsi:type="dcterms:W3CDTF">2025-12-22T02:51:09Z</dcterms:modified>
</cp:coreProperties>
</file>